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notesMasterIdLst>
    <p:notesMasterId r:id="rId56"/>
  </p:notesMasterIdLst>
  <p:handoutMasterIdLst>
    <p:handoutMasterId r:id="rId57"/>
  </p:handoutMasterIdLst>
  <p:sldIdLst>
    <p:sldId id="340" r:id="rId2"/>
    <p:sldId id="342" r:id="rId3"/>
    <p:sldId id="327" r:id="rId4"/>
    <p:sldId id="299" r:id="rId5"/>
    <p:sldId id="300" r:id="rId6"/>
    <p:sldId id="301" r:id="rId7"/>
    <p:sldId id="302" r:id="rId8"/>
    <p:sldId id="303" r:id="rId9"/>
    <p:sldId id="304" r:id="rId10"/>
    <p:sldId id="305" r:id="rId11"/>
    <p:sldId id="260" r:id="rId12"/>
    <p:sldId id="261" r:id="rId13"/>
    <p:sldId id="262" r:id="rId14"/>
    <p:sldId id="264" r:id="rId15"/>
    <p:sldId id="265" r:id="rId16"/>
    <p:sldId id="290" r:id="rId17"/>
    <p:sldId id="266" r:id="rId18"/>
    <p:sldId id="267" r:id="rId19"/>
    <p:sldId id="268" r:id="rId20"/>
    <p:sldId id="269" r:id="rId21"/>
    <p:sldId id="270" r:id="rId22"/>
    <p:sldId id="271" r:id="rId23"/>
    <p:sldId id="272" r:id="rId24"/>
    <p:sldId id="289" r:id="rId25"/>
    <p:sldId id="274" r:id="rId26"/>
    <p:sldId id="275" r:id="rId27"/>
    <p:sldId id="276" r:id="rId28"/>
    <p:sldId id="277" r:id="rId29"/>
    <p:sldId id="278" r:id="rId30"/>
    <p:sldId id="279" r:id="rId31"/>
    <p:sldId id="281" r:id="rId32"/>
    <p:sldId id="283" r:id="rId33"/>
    <p:sldId id="284" r:id="rId34"/>
    <p:sldId id="285" r:id="rId35"/>
    <p:sldId id="286" r:id="rId36"/>
    <p:sldId id="287" r:id="rId37"/>
    <p:sldId id="288" r:id="rId38"/>
    <p:sldId id="292" r:id="rId39"/>
    <p:sldId id="321" r:id="rId40"/>
    <p:sldId id="322" r:id="rId41"/>
    <p:sldId id="323" r:id="rId42"/>
    <p:sldId id="324" r:id="rId43"/>
    <p:sldId id="325" r:id="rId44"/>
    <p:sldId id="307" r:id="rId45"/>
    <p:sldId id="308" r:id="rId46"/>
    <p:sldId id="309" r:id="rId47"/>
    <p:sldId id="328" r:id="rId48"/>
    <p:sldId id="336" r:id="rId49"/>
    <p:sldId id="330" r:id="rId50"/>
    <p:sldId id="332" r:id="rId51"/>
    <p:sldId id="337" r:id="rId52"/>
    <p:sldId id="333" r:id="rId53"/>
    <p:sldId id="320" r:id="rId54"/>
    <p:sldId id="343" r:id="rId55"/>
  </p:sldIdLst>
  <p:sldSz cx="9144000" cy="6858000" type="screen4x3"/>
  <p:notesSz cx="7086600" cy="10221913"/>
  <p:defaultTextStyle>
    <a:defPPr>
      <a:defRPr lang="fa-I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129" autoAdjust="0"/>
    <p:restoredTop sz="94585" autoAdjust="0"/>
  </p:normalViewPr>
  <p:slideViewPr>
    <p:cSldViewPr>
      <p:cViewPr>
        <p:scale>
          <a:sx n="60" d="100"/>
          <a:sy n="60" d="100"/>
        </p:scale>
        <p:origin x="-1008" y="-21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7" Type="http://schemas.openxmlformats.org/officeDocument/2006/relationships/slide" Target="slides/slide10.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9.xml"/><Relationship Id="rId5" Type="http://schemas.openxmlformats.org/officeDocument/2006/relationships/slide" Target="slides/slide8.xml"/><Relationship Id="rId4"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511175"/>
          </a:xfrm>
          <a:prstGeom prst="rect">
            <a:avLst/>
          </a:prstGeom>
        </p:spPr>
        <p:txBody>
          <a:bodyPr vert="horz" lIns="98902" tIns="49451" rIns="98902" bIns="49451" rtlCol="0"/>
          <a:lstStyle>
            <a:lvl1pPr algn="l" rtl="1"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sz="quarter" idx="1"/>
          </p:nvPr>
        </p:nvSpPr>
        <p:spPr>
          <a:xfrm>
            <a:off x="4014788" y="0"/>
            <a:ext cx="3070225" cy="511175"/>
          </a:xfrm>
          <a:prstGeom prst="rect">
            <a:avLst/>
          </a:prstGeom>
        </p:spPr>
        <p:txBody>
          <a:bodyPr vert="horz" lIns="98902" tIns="49451" rIns="98902" bIns="49451" rtlCol="0"/>
          <a:lstStyle>
            <a:lvl1pPr algn="r" rtl="1" fontAlgn="auto">
              <a:spcBef>
                <a:spcPts val="0"/>
              </a:spcBef>
              <a:spcAft>
                <a:spcPts val="0"/>
              </a:spcAft>
              <a:defRPr sz="1300">
                <a:latin typeface="+mn-lt"/>
                <a:cs typeface="+mn-cs"/>
              </a:defRPr>
            </a:lvl1pPr>
          </a:lstStyle>
          <a:p>
            <a:pPr>
              <a:defRPr/>
            </a:pPr>
            <a:fld id="{0B4DCE16-01AB-4747-AC82-41964EADA79F}" type="datetimeFigureOut">
              <a:rPr lang="en-US"/>
              <a:pPr>
                <a:defRPr/>
              </a:pPr>
              <a:t>4/26/2023</a:t>
            </a:fld>
            <a:endParaRPr lang="en-US"/>
          </a:p>
        </p:txBody>
      </p:sp>
      <p:sp>
        <p:nvSpPr>
          <p:cNvPr id="4" name="Footer Placeholder 3"/>
          <p:cNvSpPr>
            <a:spLocks noGrp="1"/>
          </p:cNvSpPr>
          <p:nvPr>
            <p:ph type="ftr" sz="quarter" idx="2"/>
          </p:nvPr>
        </p:nvSpPr>
        <p:spPr>
          <a:xfrm>
            <a:off x="0" y="9709150"/>
            <a:ext cx="3070225" cy="511175"/>
          </a:xfrm>
          <a:prstGeom prst="rect">
            <a:avLst/>
          </a:prstGeom>
        </p:spPr>
        <p:txBody>
          <a:bodyPr vert="horz" lIns="98902" tIns="49451" rIns="98902" bIns="49451" rtlCol="0" anchor="b"/>
          <a:lstStyle>
            <a:lvl1pPr algn="l" rtl="1" fontAlgn="auto">
              <a:spcBef>
                <a:spcPts val="0"/>
              </a:spcBef>
              <a:spcAft>
                <a:spcPts val="0"/>
              </a:spcAft>
              <a:defRPr sz="13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14788" y="9709150"/>
            <a:ext cx="3070225" cy="511175"/>
          </a:xfrm>
          <a:prstGeom prst="rect">
            <a:avLst/>
          </a:prstGeom>
        </p:spPr>
        <p:txBody>
          <a:bodyPr vert="horz" lIns="98902" tIns="49451" rIns="98902" bIns="49451" rtlCol="0" anchor="b"/>
          <a:lstStyle>
            <a:lvl1pPr algn="r" rtl="1" fontAlgn="auto">
              <a:spcBef>
                <a:spcPts val="0"/>
              </a:spcBef>
              <a:spcAft>
                <a:spcPts val="0"/>
              </a:spcAft>
              <a:defRPr sz="1300">
                <a:latin typeface="+mn-lt"/>
                <a:cs typeface="+mn-cs"/>
              </a:defRPr>
            </a:lvl1pPr>
          </a:lstStyle>
          <a:p>
            <a:pPr>
              <a:defRPr/>
            </a:pPr>
            <a:fld id="{2FC4BDD0-D382-43B5-9AEB-EB46ADD2D410}" type="slidenum">
              <a:rPr lang="en-US"/>
              <a:pPr>
                <a:defRPr/>
              </a:pPr>
              <a:t>‹#›</a:t>
            </a:fld>
            <a:endParaRPr lang="en-US"/>
          </a:p>
        </p:txBody>
      </p:sp>
    </p:spTree>
    <p:extLst>
      <p:ext uri="{BB962C8B-B14F-4D97-AF65-F5344CB8AC3E}">
        <p14:creationId xmlns:p14="http://schemas.microsoft.com/office/powerpoint/2010/main" val="3400265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511175"/>
          </a:xfrm>
          <a:prstGeom prst="rect">
            <a:avLst/>
          </a:prstGeom>
        </p:spPr>
        <p:txBody>
          <a:bodyPr vert="horz" lIns="98902" tIns="49451" rIns="98902" bIns="49451" rtlCol="0"/>
          <a:lstStyle>
            <a:lvl1pPr algn="l" rtl="1"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014788" y="0"/>
            <a:ext cx="3070225" cy="511175"/>
          </a:xfrm>
          <a:prstGeom prst="rect">
            <a:avLst/>
          </a:prstGeom>
        </p:spPr>
        <p:txBody>
          <a:bodyPr vert="horz" lIns="98902" tIns="49451" rIns="98902" bIns="49451" rtlCol="0"/>
          <a:lstStyle>
            <a:lvl1pPr algn="r" rtl="1" fontAlgn="auto">
              <a:spcBef>
                <a:spcPts val="0"/>
              </a:spcBef>
              <a:spcAft>
                <a:spcPts val="0"/>
              </a:spcAft>
              <a:defRPr sz="1300">
                <a:latin typeface="+mn-lt"/>
                <a:cs typeface="+mn-cs"/>
              </a:defRPr>
            </a:lvl1pPr>
          </a:lstStyle>
          <a:p>
            <a:pPr>
              <a:defRPr/>
            </a:pPr>
            <a:fld id="{4E34AB39-F62C-4B01-A810-A2F4B7C1BA7C}" type="datetimeFigureOut">
              <a:rPr lang="en-US"/>
              <a:pPr>
                <a:defRPr/>
              </a:pPr>
              <a:t>4/26/2023</a:t>
            </a:fld>
            <a:endParaRPr lang="en-US"/>
          </a:p>
        </p:txBody>
      </p:sp>
      <p:sp>
        <p:nvSpPr>
          <p:cNvPr id="4" name="Slide Image Placeholder 3"/>
          <p:cNvSpPr>
            <a:spLocks noGrp="1" noRot="1" noChangeAspect="1"/>
          </p:cNvSpPr>
          <p:nvPr>
            <p:ph type="sldImg" idx="2"/>
          </p:nvPr>
        </p:nvSpPr>
        <p:spPr>
          <a:xfrm>
            <a:off x="987425" y="766763"/>
            <a:ext cx="5111750" cy="3833812"/>
          </a:xfrm>
          <a:prstGeom prst="rect">
            <a:avLst/>
          </a:prstGeom>
          <a:noFill/>
          <a:ln w="12700">
            <a:solidFill>
              <a:prstClr val="black"/>
            </a:solidFill>
          </a:ln>
        </p:spPr>
        <p:txBody>
          <a:bodyPr vert="horz" lIns="98902" tIns="49451" rIns="98902" bIns="49451" rtlCol="0" anchor="ctr"/>
          <a:lstStyle/>
          <a:p>
            <a:pPr lvl="0"/>
            <a:endParaRPr lang="en-US" noProof="0"/>
          </a:p>
        </p:txBody>
      </p:sp>
      <p:sp>
        <p:nvSpPr>
          <p:cNvPr id="5" name="Notes Placeholder 4"/>
          <p:cNvSpPr>
            <a:spLocks noGrp="1"/>
          </p:cNvSpPr>
          <p:nvPr>
            <p:ph type="body" sz="quarter" idx="3"/>
          </p:nvPr>
        </p:nvSpPr>
        <p:spPr>
          <a:xfrm>
            <a:off x="708025" y="4856163"/>
            <a:ext cx="5670550" cy="4598987"/>
          </a:xfrm>
          <a:prstGeom prst="rect">
            <a:avLst/>
          </a:prstGeom>
        </p:spPr>
        <p:txBody>
          <a:bodyPr vert="horz" lIns="98902" tIns="49451" rIns="98902" bIns="4945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709150"/>
            <a:ext cx="3070225" cy="511175"/>
          </a:xfrm>
          <a:prstGeom prst="rect">
            <a:avLst/>
          </a:prstGeom>
        </p:spPr>
        <p:txBody>
          <a:bodyPr vert="horz" lIns="98902" tIns="49451" rIns="98902" bIns="49451" rtlCol="0" anchor="b"/>
          <a:lstStyle>
            <a:lvl1pPr algn="l" rtl="1"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14788" y="9709150"/>
            <a:ext cx="3070225" cy="511175"/>
          </a:xfrm>
          <a:prstGeom prst="rect">
            <a:avLst/>
          </a:prstGeom>
        </p:spPr>
        <p:txBody>
          <a:bodyPr vert="horz" lIns="98902" tIns="49451" rIns="98902" bIns="49451" rtlCol="0" anchor="b"/>
          <a:lstStyle>
            <a:lvl1pPr algn="r" rtl="1" fontAlgn="auto">
              <a:spcBef>
                <a:spcPts val="0"/>
              </a:spcBef>
              <a:spcAft>
                <a:spcPts val="0"/>
              </a:spcAft>
              <a:defRPr sz="1300">
                <a:latin typeface="+mn-lt"/>
                <a:cs typeface="+mn-cs"/>
              </a:defRPr>
            </a:lvl1pPr>
          </a:lstStyle>
          <a:p>
            <a:pPr>
              <a:defRPr/>
            </a:pPr>
            <a:fld id="{70DF4904-9C53-49C1-8746-A79AC2719BF2}" type="slidenum">
              <a:rPr lang="en-US"/>
              <a:pPr>
                <a:defRPr/>
              </a:pPr>
              <a:t>‹#›</a:t>
            </a:fld>
            <a:endParaRPr lang="en-US"/>
          </a:p>
        </p:txBody>
      </p:sp>
    </p:spTree>
    <p:extLst>
      <p:ext uri="{BB962C8B-B14F-4D97-AF65-F5344CB8AC3E}">
        <p14:creationId xmlns:p14="http://schemas.microsoft.com/office/powerpoint/2010/main" val="3747166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sp>
        <p:nvSpPr>
          <p:cNvPr id="5" name="Straight Connector 9"/>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3DE60B21-9B02-481A-B98D-058B8A026D14}" type="datetimeFigureOut">
              <a:rPr lang="fa-IR"/>
              <a:pPr>
                <a:defRPr/>
              </a:pPr>
              <a:t>1444/10/06</a:t>
            </a:fld>
            <a:endParaRPr lang="fa-I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359416E7-209B-4486-99E1-04DE7418BE21}" type="slidenum">
              <a:rPr lang="fa-IR"/>
              <a:pPr>
                <a:defRPr/>
              </a:pPr>
              <a:t>‹#›</a:t>
            </a:fld>
            <a:endParaRPr lang="fa-IR"/>
          </a:p>
        </p:txBody>
      </p:sp>
    </p:spTree>
    <p:extLst>
      <p:ext uri="{BB962C8B-B14F-4D97-AF65-F5344CB8AC3E}">
        <p14:creationId xmlns:p14="http://schemas.microsoft.com/office/powerpoint/2010/main" val="3594526101"/>
      </p:ext>
    </p:extLst>
  </p:cSld>
  <p:clrMapOvr>
    <a:overrideClrMapping bg1="lt1" tx1="dk1" bg2="lt2" tx2="dk2" accent1="accent1" accent2="accent2" accent3="accent3" accent4="accent4" accent5="accent5" accent6="accent6" hlink="hlink" folHlink="folHlink"/>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C63578BA-0815-40A3-9E28-4E47AEDE9561}" type="datetimeFigureOut">
              <a:rPr lang="fa-IR"/>
              <a:pPr>
                <a:defRPr/>
              </a:pPr>
              <a:t>1444/10/06</a:t>
            </a:fld>
            <a:endParaRPr lang="fa-IR"/>
          </a:p>
        </p:txBody>
      </p:sp>
      <p:sp>
        <p:nvSpPr>
          <p:cNvPr id="5" name="Footer Placeholder 3"/>
          <p:cNvSpPr>
            <a:spLocks noGrp="1"/>
          </p:cNvSpPr>
          <p:nvPr>
            <p:ph type="ftr" sz="quarter" idx="11"/>
          </p:nvPr>
        </p:nvSpPr>
        <p:spPr/>
        <p:txBody>
          <a:bodyPr/>
          <a:lstStyle>
            <a:lvl1pPr>
              <a:defRPr/>
            </a:lvl1pPr>
          </a:lstStyle>
          <a:p>
            <a:pPr>
              <a:defRPr/>
            </a:pPr>
            <a:endParaRPr lang="fa-IR"/>
          </a:p>
        </p:txBody>
      </p:sp>
      <p:sp>
        <p:nvSpPr>
          <p:cNvPr id="6" name="Slide Number Placeholder 15"/>
          <p:cNvSpPr>
            <a:spLocks noGrp="1"/>
          </p:cNvSpPr>
          <p:nvPr>
            <p:ph type="sldNum" sz="quarter" idx="12"/>
          </p:nvPr>
        </p:nvSpPr>
        <p:spPr/>
        <p:txBody>
          <a:bodyPr/>
          <a:lstStyle>
            <a:lvl1pPr>
              <a:defRPr/>
            </a:lvl1pPr>
          </a:lstStyle>
          <a:p>
            <a:pPr>
              <a:defRPr/>
            </a:pPr>
            <a:fld id="{29C9B66A-AE9E-4220-85E8-824F537B083B}" type="slidenum">
              <a:rPr lang="fa-IR"/>
              <a:pPr>
                <a:defRPr/>
              </a:pPr>
              <a:t>‹#›</a:t>
            </a:fld>
            <a:endParaRPr lang="fa-IR"/>
          </a:p>
        </p:txBody>
      </p:sp>
    </p:spTree>
    <p:extLst>
      <p:ext uri="{BB962C8B-B14F-4D97-AF65-F5344CB8AC3E}">
        <p14:creationId xmlns:p14="http://schemas.microsoft.com/office/powerpoint/2010/main" val="1283459320"/>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92359A91-2ECE-4314-84F5-FCCD8D782342}" type="datetimeFigureOut">
              <a:rPr lang="fa-IR"/>
              <a:pPr>
                <a:defRPr/>
              </a:pPr>
              <a:t>1444/10/06</a:t>
            </a:fld>
            <a:endParaRPr lang="fa-IR"/>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fa-I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C238B991-B0DA-47F0-A632-3ADFA8F2FA72}" type="slidenum">
              <a:rPr lang="fa-IR"/>
              <a:pPr>
                <a:defRPr/>
              </a:pPr>
              <a:t>‹#›</a:t>
            </a:fld>
            <a:endParaRPr lang="fa-IR"/>
          </a:p>
        </p:txBody>
      </p:sp>
    </p:spTree>
    <p:extLst>
      <p:ext uri="{BB962C8B-B14F-4D97-AF65-F5344CB8AC3E}">
        <p14:creationId xmlns:p14="http://schemas.microsoft.com/office/powerpoint/2010/main" val="2392875835"/>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380F3061-A101-4987-B06D-97207BBF656A}" type="datetimeFigureOut">
              <a:rPr lang="fa-IR"/>
              <a:pPr>
                <a:defRPr/>
              </a:pPr>
              <a:t>1444/10/06</a:t>
            </a:fld>
            <a:endParaRPr lang="fa-IR"/>
          </a:p>
        </p:txBody>
      </p:sp>
      <p:sp>
        <p:nvSpPr>
          <p:cNvPr id="5" name="Footer Placeholder 3"/>
          <p:cNvSpPr>
            <a:spLocks noGrp="1"/>
          </p:cNvSpPr>
          <p:nvPr>
            <p:ph type="ftr" sz="quarter" idx="11"/>
          </p:nvPr>
        </p:nvSpPr>
        <p:spPr/>
        <p:txBody>
          <a:bodyPr/>
          <a:lstStyle>
            <a:lvl1pPr>
              <a:defRPr/>
            </a:lvl1pPr>
          </a:lstStyle>
          <a:p>
            <a:pPr>
              <a:defRPr/>
            </a:pPr>
            <a:endParaRPr lang="fa-IR"/>
          </a:p>
        </p:txBody>
      </p:sp>
      <p:sp>
        <p:nvSpPr>
          <p:cNvPr id="6" name="Slide Number Placeholder 15"/>
          <p:cNvSpPr>
            <a:spLocks noGrp="1"/>
          </p:cNvSpPr>
          <p:nvPr>
            <p:ph type="sldNum" sz="quarter" idx="12"/>
          </p:nvPr>
        </p:nvSpPr>
        <p:spPr/>
        <p:txBody>
          <a:bodyPr/>
          <a:lstStyle>
            <a:lvl1pPr>
              <a:defRPr/>
            </a:lvl1pPr>
          </a:lstStyle>
          <a:p>
            <a:pPr>
              <a:defRPr/>
            </a:pPr>
            <a:fld id="{A429271F-0DD5-460C-A6FC-746139F72D1C}" type="slidenum">
              <a:rPr lang="fa-IR"/>
              <a:pPr>
                <a:defRPr/>
              </a:pPr>
              <a:t>‹#›</a:t>
            </a:fld>
            <a:endParaRPr lang="fa-IR"/>
          </a:p>
        </p:txBody>
      </p:sp>
    </p:spTree>
    <p:extLst>
      <p:ext uri="{BB962C8B-B14F-4D97-AF65-F5344CB8AC3E}">
        <p14:creationId xmlns:p14="http://schemas.microsoft.com/office/powerpoint/2010/main" val="2973811458"/>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E77F0012-C3AD-422F-95A7-F531EF0F1685}" type="datetimeFigureOut">
              <a:rPr lang="fa-IR"/>
              <a:pPr>
                <a:defRPr/>
              </a:pPr>
              <a:t>1444/10/06</a:t>
            </a:fld>
            <a:endParaRPr lang="fa-IR"/>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fa-I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A31EBF70-671D-4CB5-B8C1-64FDF7884CEE}" type="slidenum">
              <a:rPr lang="fa-IR"/>
              <a:pPr>
                <a:defRPr/>
              </a:pPr>
              <a:t>‹#›</a:t>
            </a:fld>
            <a:endParaRPr lang="fa-IR"/>
          </a:p>
        </p:txBody>
      </p:sp>
    </p:spTree>
    <p:extLst>
      <p:ext uri="{BB962C8B-B14F-4D97-AF65-F5344CB8AC3E}">
        <p14:creationId xmlns:p14="http://schemas.microsoft.com/office/powerpoint/2010/main" val="3519658976"/>
      </p:ext>
    </p:extLst>
  </p:cSld>
  <p:clrMapOvr>
    <a:overrideClrMapping bg1="lt1" tx1="dk1" bg2="lt2" tx2="dk2" accent1="accent1" accent2="accent2" accent3="accent3" accent4="accent4" accent5="accent5" accent6="accent6" hlink="hlink" folHlink="folHlink"/>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B6CBEA25-CB07-45D6-B9B5-33DD21CCBB5C}" type="datetimeFigureOut">
              <a:rPr lang="fa-IR"/>
              <a:pPr>
                <a:defRPr/>
              </a:pPr>
              <a:t>1444/10/06</a:t>
            </a:fld>
            <a:endParaRPr lang="fa-IR"/>
          </a:p>
        </p:txBody>
      </p:sp>
      <p:sp>
        <p:nvSpPr>
          <p:cNvPr id="6" name="Footer Placeholder 3"/>
          <p:cNvSpPr>
            <a:spLocks noGrp="1"/>
          </p:cNvSpPr>
          <p:nvPr>
            <p:ph type="ftr" sz="quarter" idx="11"/>
          </p:nvPr>
        </p:nvSpPr>
        <p:spPr/>
        <p:txBody>
          <a:bodyPr/>
          <a:lstStyle>
            <a:lvl1pPr>
              <a:defRPr/>
            </a:lvl1pPr>
          </a:lstStyle>
          <a:p>
            <a:pPr>
              <a:defRPr/>
            </a:pPr>
            <a:endParaRPr lang="fa-IR"/>
          </a:p>
        </p:txBody>
      </p:sp>
      <p:sp>
        <p:nvSpPr>
          <p:cNvPr id="7" name="Slide Number Placeholder 15"/>
          <p:cNvSpPr>
            <a:spLocks noGrp="1"/>
          </p:cNvSpPr>
          <p:nvPr>
            <p:ph type="sldNum" sz="quarter" idx="12"/>
          </p:nvPr>
        </p:nvSpPr>
        <p:spPr/>
        <p:txBody>
          <a:bodyPr/>
          <a:lstStyle>
            <a:lvl1pPr>
              <a:defRPr/>
            </a:lvl1pPr>
          </a:lstStyle>
          <a:p>
            <a:pPr>
              <a:defRPr/>
            </a:pPr>
            <a:fld id="{D82E3D98-4A2D-4195-BD1C-EC264A66DCE2}" type="slidenum">
              <a:rPr lang="fa-IR"/>
              <a:pPr>
                <a:defRPr/>
              </a:pPr>
              <a:t>‹#›</a:t>
            </a:fld>
            <a:endParaRPr lang="fa-IR"/>
          </a:p>
        </p:txBody>
      </p:sp>
    </p:spTree>
    <p:extLst>
      <p:ext uri="{BB962C8B-B14F-4D97-AF65-F5344CB8AC3E}">
        <p14:creationId xmlns:p14="http://schemas.microsoft.com/office/powerpoint/2010/main" val="1001601437"/>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07B493F9-94B5-4AD3-8D2F-F9AE2603C3C4}" type="datetimeFigureOut">
              <a:rPr lang="fa-IR"/>
              <a:pPr>
                <a:defRPr/>
              </a:pPr>
              <a:t>1444/10/06</a:t>
            </a:fld>
            <a:endParaRPr lang="fa-IR"/>
          </a:p>
        </p:txBody>
      </p:sp>
      <p:sp>
        <p:nvSpPr>
          <p:cNvPr id="8" name="Footer Placeholder 3"/>
          <p:cNvSpPr>
            <a:spLocks noGrp="1"/>
          </p:cNvSpPr>
          <p:nvPr>
            <p:ph type="ftr" sz="quarter" idx="11"/>
          </p:nvPr>
        </p:nvSpPr>
        <p:spPr/>
        <p:txBody>
          <a:bodyPr/>
          <a:lstStyle>
            <a:lvl1pPr>
              <a:defRPr/>
            </a:lvl1pPr>
          </a:lstStyle>
          <a:p>
            <a:pPr>
              <a:defRPr/>
            </a:pPr>
            <a:endParaRPr lang="fa-IR"/>
          </a:p>
        </p:txBody>
      </p:sp>
      <p:sp>
        <p:nvSpPr>
          <p:cNvPr id="9" name="Slide Number Placeholder 15"/>
          <p:cNvSpPr>
            <a:spLocks noGrp="1"/>
          </p:cNvSpPr>
          <p:nvPr>
            <p:ph type="sldNum" sz="quarter" idx="12"/>
          </p:nvPr>
        </p:nvSpPr>
        <p:spPr/>
        <p:txBody>
          <a:bodyPr/>
          <a:lstStyle>
            <a:lvl1pPr>
              <a:defRPr/>
            </a:lvl1pPr>
          </a:lstStyle>
          <a:p>
            <a:pPr>
              <a:defRPr/>
            </a:pPr>
            <a:fld id="{4010DECC-6A64-4894-8748-34FA6FC1AA3F}" type="slidenum">
              <a:rPr lang="fa-IR"/>
              <a:pPr>
                <a:defRPr/>
              </a:pPr>
              <a:t>‹#›</a:t>
            </a:fld>
            <a:endParaRPr lang="fa-IR"/>
          </a:p>
        </p:txBody>
      </p:sp>
    </p:spTree>
    <p:extLst>
      <p:ext uri="{BB962C8B-B14F-4D97-AF65-F5344CB8AC3E}">
        <p14:creationId xmlns:p14="http://schemas.microsoft.com/office/powerpoint/2010/main" val="1718030000"/>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1EC9407F-1AAC-420B-94A4-058C0A3B756D}" type="datetimeFigureOut">
              <a:rPr lang="fa-IR"/>
              <a:pPr>
                <a:defRPr/>
              </a:pPr>
              <a:t>1444/10/06</a:t>
            </a:fld>
            <a:endParaRPr lang="fa-IR"/>
          </a:p>
        </p:txBody>
      </p:sp>
      <p:sp>
        <p:nvSpPr>
          <p:cNvPr id="4" name="Footer Placeholder 3"/>
          <p:cNvSpPr>
            <a:spLocks noGrp="1"/>
          </p:cNvSpPr>
          <p:nvPr>
            <p:ph type="ftr" sz="quarter" idx="11"/>
          </p:nvPr>
        </p:nvSpPr>
        <p:spPr/>
        <p:txBody>
          <a:bodyPr/>
          <a:lstStyle>
            <a:lvl1pPr>
              <a:defRPr/>
            </a:lvl1pPr>
          </a:lstStyle>
          <a:p>
            <a:pPr>
              <a:defRPr/>
            </a:pPr>
            <a:endParaRPr lang="fa-IR"/>
          </a:p>
        </p:txBody>
      </p:sp>
      <p:sp>
        <p:nvSpPr>
          <p:cNvPr id="5" name="Slide Number Placeholder 15"/>
          <p:cNvSpPr>
            <a:spLocks noGrp="1"/>
          </p:cNvSpPr>
          <p:nvPr>
            <p:ph type="sldNum" sz="quarter" idx="12"/>
          </p:nvPr>
        </p:nvSpPr>
        <p:spPr/>
        <p:txBody>
          <a:bodyPr/>
          <a:lstStyle>
            <a:lvl1pPr>
              <a:defRPr/>
            </a:lvl1pPr>
          </a:lstStyle>
          <a:p>
            <a:pPr>
              <a:defRPr/>
            </a:pPr>
            <a:fld id="{198B4417-CA67-473D-8BCC-B0681D27FE31}" type="slidenum">
              <a:rPr lang="fa-IR"/>
              <a:pPr>
                <a:defRPr/>
              </a:pPr>
              <a:t>‹#›</a:t>
            </a:fld>
            <a:endParaRPr lang="fa-IR"/>
          </a:p>
        </p:txBody>
      </p:sp>
    </p:spTree>
    <p:extLst>
      <p:ext uri="{BB962C8B-B14F-4D97-AF65-F5344CB8AC3E}">
        <p14:creationId xmlns:p14="http://schemas.microsoft.com/office/powerpoint/2010/main" val="2544038482"/>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1DB4099B-FE21-4E7C-B522-6AF50101A48D}" type="datetimeFigureOut">
              <a:rPr lang="fa-IR"/>
              <a:pPr>
                <a:defRPr/>
              </a:pPr>
              <a:t>1444/10/06</a:t>
            </a:fld>
            <a:endParaRPr lang="fa-IR"/>
          </a:p>
        </p:txBody>
      </p:sp>
      <p:sp>
        <p:nvSpPr>
          <p:cNvPr id="3" name="Footer Placeholder 3"/>
          <p:cNvSpPr>
            <a:spLocks noGrp="1"/>
          </p:cNvSpPr>
          <p:nvPr>
            <p:ph type="ftr" sz="quarter" idx="11"/>
          </p:nvPr>
        </p:nvSpPr>
        <p:spPr/>
        <p:txBody>
          <a:bodyPr/>
          <a:lstStyle>
            <a:lvl1pPr>
              <a:defRPr/>
            </a:lvl1pPr>
          </a:lstStyle>
          <a:p>
            <a:pPr>
              <a:defRPr/>
            </a:pPr>
            <a:endParaRPr lang="fa-IR"/>
          </a:p>
        </p:txBody>
      </p:sp>
      <p:sp>
        <p:nvSpPr>
          <p:cNvPr id="4" name="Slide Number Placeholder 15"/>
          <p:cNvSpPr>
            <a:spLocks noGrp="1"/>
          </p:cNvSpPr>
          <p:nvPr>
            <p:ph type="sldNum" sz="quarter" idx="12"/>
          </p:nvPr>
        </p:nvSpPr>
        <p:spPr/>
        <p:txBody>
          <a:bodyPr/>
          <a:lstStyle>
            <a:lvl1pPr>
              <a:defRPr/>
            </a:lvl1pPr>
          </a:lstStyle>
          <a:p>
            <a:pPr>
              <a:defRPr/>
            </a:pPr>
            <a:fld id="{9659CE4F-4393-43B1-A615-C81F043E0080}" type="slidenum">
              <a:rPr lang="fa-IR"/>
              <a:pPr>
                <a:defRPr/>
              </a:pPr>
              <a:t>‹#›</a:t>
            </a:fld>
            <a:endParaRPr lang="fa-IR"/>
          </a:p>
        </p:txBody>
      </p:sp>
    </p:spTree>
    <p:extLst>
      <p:ext uri="{BB962C8B-B14F-4D97-AF65-F5344CB8AC3E}">
        <p14:creationId xmlns:p14="http://schemas.microsoft.com/office/powerpoint/2010/main" val="1122995224"/>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F8F6F32A-23CA-4E37-9370-CAD73A0BD0C7}" type="datetimeFigureOut">
              <a:rPr lang="fa-IR"/>
              <a:pPr>
                <a:defRPr/>
              </a:pPr>
              <a:t>1444/10/06</a:t>
            </a:fld>
            <a:endParaRPr lang="fa-IR"/>
          </a:p>
        </p:txBody>
      </p:sp>
      <p:sp>
        <p:nvSpPr>
          <p:cNvPr id="6" name="Footer Placeholder 3"/>
          <p:cNvSpPr>
            <a:spLocks noGrp="1"/>
          </p:cNvSpPr>
          <p:nvPr>
            <p:ph type="ftr" sz="quarter" idx="11"/>
          </p:nvPr>
        </p:nvSpPr>
        <p:spPr/>
        <p:txBody>
          <a:bodyPr/>
          <a:lstStyle>
            <a:lvl1pPr>
              <a:defRPr/>
            </a:lvl1pPr>
          </a:lstStyle>
          <a:p>
            <a:pPr>
              <a:defRPr/>
            </a:pPr>
            <a:endParaRPr lang="fa-IR"/>
          </a:p>
        </p:txBody>
      </p:sp>
      <p:sp>
        <p:nvSpPr>
          <p:cNvPr id="7" name="Slide Number Placeholder 15"/>
          <p:cNvSpPr>
            <a:spLocks noGrp="1"/>
          </p:cNvSpPr>
          <p:nvPr>
            <p:ph type="sldNum" sz="quarter" idx="12"/>
          </p:nvPr>
        </p:nvSpPr>
        <p:spPr/>
        <p:txBody>
          <a:bodyPr/>
          <a:lstStyle>
            <a:lvl1pPr>
              <a:defRPr/>
            </a:lvl1pPr>
          </a:lstStyle>
          <a:p>
            <a:pPr>
              <a:defRPr/>
            </a:pPr>
            <a:fld id="{84942C54-14C5-4FD4-A83F-073DDC3427C6}" type="slidenum">
              <a:rPr lang="fa-IR"/>
              <a:pPr>
                <a:defRPr/>
              </a:pPr>
              <a:t>‹#›</a:t>
            </a:fld>
            <a:endParaRPr lang="fa-IR"/>
          </a:p>
        </p:txBody>
      </p:sp>
    </p:spTree>
    <p:extLst>
      <p:ext uri="{BB962C8B-B14F-4D97-AF65-F5344CB8AC3E}">
        <p14:creationId xmlns:p14="http://schemas.microsoft.com/office/powerpoint/2010/main" val="416578687"/>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DA62F6C9-BD8D-425F-A0F0-D1CC53A0BE0A}" type="datetimeFigureOut">
              <a:rPr lang="fa-IR"/>
              <a:pPr>
                <a:defRPr/>
              </a:pPr>
              <a:t>1444/10/06</a:t>
            </a:fld>
            <a:endParaRPr lang="fa-IR"/>
          </a:p>
        </p:txBody>
      </p:sp>
      <p:sp>
        <p:nvSpPr>
          <p:cNvPr id="8" name="Footer Placeholder 5"/>
          <p:cNvSpPr>
            <a:spLocks noGrp="1"/>
          </p:cNvSpPr>
          <p:nvPr>
            <p:ph type="ftr" sz="quarter" idx="11"/>
          </p:nvPr>
        </p:nvSpPr>
        <p:spPr/>
        <p:txBody>
          <a:bodyPr/>
          <a:lstStyle>
            <a:lvl1pPr>
              <a:defRPr/>
            </a:lvl1pPr>
            <a:extLst/>
          </a:lstStyle>
          <a:p>
            <a:pPr>
              <a:defRPr/>
            </a:pPr>
            <a:endParaRPr lang="fa-IR"/>
          </a:p>
        </p:txBody>
      </p:sp>
      <p:sp>
        <p:nvSpPr>
          <p:cNvPr id="9" name="Slide Number Placeholder 6"/>
          <p:cNvSpPr>
            <a:spLocks noGrp="1"/>
          </p:cNvSpPr>
          <p:nvPr>
            <p:ph type="sldNum" sz="quarter" idx="12"/>
          </p:nvPr>
        </p:nvSpPr>
        <p:spPr/>
        <p:txBody>
          <a:bodyPr/>
          <a:lstStyle>
            <a:lvl1pPr>
              <a:defRPr/>
            </a:lvl1pPr>
            <a:extLst/>
          </a:lstStyle>
          <a:p>
            <a:pPr>
              <a:defRPr/>
            </a:pPr>
            <a:fld id="{D7C4D076-125E-48D4-97EF-836705677FBC}" type="slidenum">
              <a:rPr lang="fa-IR"/>
              <a:pPr>
                <a:defRPr/>
              </a:pPr>
              <a:t>‹#›</a:t>
            </a:fld>
            <a:endParaRPr lang="fa-IR"/>
          </a:p>
        </p:txBody>
      </p:sp>
    </p:spTree>
    <p:extLst>
      <p:ext uri="{BB962C8B-B14F-4D97-AF65-F5344CB8AC3E}">
        <p14:creationId xmlns:p14="http://schemas.microsoft.com/office/powerpoint/2010/main" val="1802817750"/>
      </p:ext>
    </p:extLst>
  </p:cSld>
  <p:clrMapOvr>
    <a:overrideClrMapping bg1="dk1" tx1="lt1" bg2="dk2" tx2="lt2" accent1="accent1" accent2="accent2" accent3="accent3" accent4="accent4" accent5="accent5" accent6="accent6" hlink="hlink" folHlink="folHlink"/>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3AF57426-4CE8-47B6-B2C4-FD74BAD8CD81}" type="datetimeFigureOut">
              <a:rPr lang="fa-IR"/>
              <a:pPr>
                <a:defRPr/>
              </a:pPr>
              <a:t>1444/10/06</a:t>
            </a:fld>
            <a:endParaRPr lang="fa-IR"/>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rtl="1" eaLnBrk="1" fontAlgn="auto" latinLnBrk="0" hangingPunct="1">
              <a:spcBef>
                <a:spcPts val="0"/>
              </a:spcBef>
              <a:spcAft>
                <a:spcPts val="0"/>
              </a:spcAft>
              <a:defRPr kumimoji="0" sz="1100">
                <a:solidFill>
                  <a:schemeClr val="tx2"/>
                </a:solidFill>
                <a:latin typeface="+mn-lt"/>
                <a:cs typeface="+mn-cs"/>
              </a:defRPr>
            </a:lvl1pPr>
            <a:extLst/>
          </a:lstStyle>
          <a:p>
            <a:pPr>
              <a:defRPr/>
            </a:pPr>
            <a:fld id="{E0085D4E-C989-436A-A456-9EBF6BB486BB}"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794" r:id="rId1"/>
    <p:sldLayoutId id="2147483787" r:id="rId2"/>
    <p:sldLayoutId id="2147483795" r:id="rId3"/>
    <p:sldLayoutId id="2147483788" r:id="rId4"/>
    <p:sldLayoutId id="2147483789" r:id="rId5"/>
    <p:sldLayoutId id="2147483790" r:id="rId6"/>
    <p:sldLayoutId id="2147483791" r:id="rId7"/>
    <p:sldLayoutId id="2147483792" r:id="rId8"/>
    <p:sldLayoutId id="2147483796" r:id="rId9"/>
    <p:sldLayoutId id="2147483793" r:id="rId10"/>
    <p:sldLayoutId id="2147483797" r:id="rId11"/>
  </p:sldLayoutIdLst>
  <p:transition>
    <p:randomBar/>
  </p:transition>
  <p:timing>
    <p:tnLst>
      <p:par>
        <p:cTn id="1" dur="indefinite" restart="never" nodeType="tmRoot"/>
      </p:par>
    </p:tnLst>
  </p:timing>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0"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0"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0"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0" fontAlgn="base">
        <a:spcBef>
          <a:spcPct val="0"/>
        </a:spcBef>
        <a:spcAft>
          <a:spcPct val="0"/>
        </a:spcAft>
        <a:defRPr sz="3800" b="1">
          <a:solidFill>
            <a:schemeClr val="tx1"/>
          </a:solidFill>
          <a:latin typeface="Trebuchet MS" pitchFamily="34" charset="0"/>
          <a:cs typeface="Tahoma" pitchFamily="34" charset="0"/>
        </a:defRPr>
      </a:lvl6pPr>
      <a:lvl7pPr marL="914400" algn="l" rtl="0" fontAlgn="base">
        <a:spcBef>
          <a:spcPct val="0"/>
        </a:spcBef>
        <a:spcAft>
          <a:spcPct val="0"/>
        </a:spcAft>
        <a:defRPr sz="3800" b="1">
          <a:solidFill>
            <a:schemeClr val="tx1"/>
          </a:solidFill>
          <a:latin typeface="Trebuchet MS" pitchFamily="34" charset="0"/>
          <a:cs typeface="Tahoma" pitchFamily="34" charset="0"/>
        </a:defRPr>
      </a:lvl7pPr>
      <a:lvl8pPr marL="1371600" algn="l" rtl="0" fontAlgn="base">
        <a:spcBef>
          <a:spcPct val="0"/>
        </a:spcBef>
        <a:spcAft>
          <a:spcPct val="0"/>
        </a:spcAft>
        <a:defRPr sz="3800" b="1">
          <a:solidFill>
            <a:schemeClr val="tx1"/>
          </a:solidFill>
          <a:latin typeface="Trebuchet MS" pitchFamily="34" charset="0"/>
          <a:cs typeface="Tahoma" pitchFamily="34" charset="0"/>
        </a:defRPr>
      </a:lvl8pPr>
      <a:lvl9pPr marL="1828800" algn="l" rtl="0"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PowerPoint_Slide1.sld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827584" y="533400"/>
            <a:ext cx="7644684" cy="2868168"/>
          </a:xfrm>
        </p:spPr>
        <p:txBody>
          <a:bodyPr/>
          <a:lstStyle/>
          <a:p>
            <a:pPr eaLnBrk="1" hangingPunct="1">
              <a:defRPr/>
            </a:pPr>
            <a:r>
              <a:rPr lang="fa-IR" sz="6000" dirty="0" err="1" smtClean="0">
                <a:cs typeface="B Majid Shadow" pitchFamily="2" charset="-78"/>
              </a:rPr>
              <a:t>بسم</a:t>
            </a:r>
            <a:r>
              <a:rPr lang="fa-IR" sz="6000" dirty="0" smtClean="0">
                <a:cs typeface="B Majid Shadow" pitchFamily="2" charset="-78"/>
              </a:rPr>
              <a:t> الله </a:t>
            </a:r>
            <a:r>
              <a:rPr lang="fa-IR" sz="6000" dirty="0" err="1" smtClean="0">
                <a:cs typeface="B Majid Shadow" pitchFamily="2" charset="-78"/>
              </a:rPr>
              <a:t>الرحمن</a:t>
            </a:r>
            <a:r>
              <a:rPr lang="fa-IR" sz="6000" dirty="0" smtClean="0">
                <a:cs typeface="B Majid Shadow" pitchFamily="2" charset="-78"/>
              </a:rPr>
              <a:t> </a:t>
            </a:r>
            <a:r>
              <a:rPr lang="fa-IR" sz="6000" dirty="0" err="1" smtClean="0">
                <a:cs typeface="B Majid Shadow" pitchFamily="2" charset="-78"/>
              </a:rPr>
              <a:t>الرحیم</a:t>
            </a:r>
            <a:endParaRPr lang="fa-IR" sz="6000" dirty="0">
              <a:cs typeface="B Majid Shadow" pitchFamily="2" charset="-78"/>
            </a:endParaRPr>
          </a:p>
        </p:txBody>
      </p:sp>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20040"/>
            <a:ext cx="7239000" cy="1143000"/>
          </a:xfrm>
        </p:spPr>
        <p:txBody>
          <a:bodyPr/>
          <a:lstStyle/>
          <a:p>
            <a:pPr algn="ctr" rtl="1" eaLnBrk="1" fontAlgn="auto" hangingPunct="1">
              <a:spcAft>
                <a:spcPts val="0"/>
              </a:spcAft>
              <a:defRPr/>
            </a:pPr>
            <a:r>
              <a:rPr lang="fa-IR" dirty="0" smtClean="0">
                <a:cs typeface="B Titr" pitchFamily="2" charset="-78"/>
              </a:rPr>
              <a:t>عوامل</a:t>
            </a:r>
            <a:r>
              <a:rPr lang="en-US" dirty="0" smtClean="0">
                <a:cs typeface="B Titr" pitchFamily="2" charset="-78"/>
              </a:rPr>
              <a:t> </a:t>
            </a:r>
            <a:r>
              <a:rPr lang="fa-IR" dirty="0" smtClean="0">
                <a:cs typeface="B Titr" pitchFamily="2" charset="-78"/>
              </a:rPr>
              <a:t>بيولو</a:t>
            </a:r>
            <a:r>
              <a:rPr lang="en-US" dirty="0" smtClean="0">
                <a:cs typeface="B Titr" pitchFamily="2" charset="-78"/>
              </a:rPr>
              <a:t>‍‍</a:t>
            </a:r>
            <a:r>
              <a:rPr lang="fa-IR" dirty="0" smtClean="0">
                <a:cs typeface="B Titr" pitchFamily="2" charset="-78"/>
              </a:rPr>
              <a:t>ژيکي</a:t>
            </a:r>
            <a:endParaRPr lang="en-US" dirty="0" smtClean="0">
              <a:cs typeface="B Titr" pitchFamily="2" charset="-78"/>
            </a:endParaRPr>
          </a:p>
        </p:txBody>
      </p:sp>
      <p:sp>
        <p:nvSpPr>
          <p:cNvPr id="13315" name="Rectangle 3" descr="Rectangle: Click to edit Master text styles&#10;Second level&#10;Third level&#10;Fourth level&#10;Fifth level"/>
          <p:cNvSpPr>
            <a:spLocks noGrp="1" noChangeArrowheads="1"/>
          </p:cNvSpPr>
          <p:nvPr>
            <p:ph idx="1"/>
          </p:nvPr>
        </p:nvSpPr>
        <p:spPr/>
        <p:txBody>
          <a:bodyPr/>
          <a:lstStyle/>
          <a:p>
            <a:pPr algn="r" rtl="1" eaLnBrk="1" hangingPunct="1"/>
            <a:r>
              <a:rPr lang="fa-IR" b="1" smtClean="0">
                <a:cs typeface="B Zar" pitchFamily="2" charset="-78"/>
              </a:rPr>
              <a:t>باکتري</a:t>
            </a:r>
            <a:r>
              <a:rPr lang="en-US" b="1" smtClean="0">
                <a:cs typeface="B Zar" pitchFamily="2" charset="-78"/>
              </a:rPr>
              <a:t> </a:t>
            </a:r>
          </a:p>
          <a:p>
            <a:pPr algn="r" rtl="1" eaLnBrk="1" hangingPunct="1"/>
            <a:endParaRPr lang="en-US" b="1" smtClean="0">
              <a:cs typeface="B Zar" pitchFamily="2" charset="-78"/>
            </a:endParaRPr>
          </a:p>
          <a:p>
            <a:pPr algn="r" rtl="1" eaLnBrk="1" hangingPunct="1"/>
            <a:r>
              <a:rPr lang="fa-IR" b="1" smtClean="0">
                <a:cs typeface="B Zar" pitchFamily="2" charset="-78"/>
              </a:rPr>
              <a:t>ويروس</a:t>
            </a:r>
            <a:endParaRPr lang="en-US" b="1" smtClean="0">
              <a:cs typeface="B Zar" pitchFamily="2" charset="-78"/>
            </a:endParaRPr>
          </a:p>
          <a:p>
            <a:pPr algn="r" rtl="1" eaLnBrk="1" hangingPunct="1"/>
            <a:endParaRPr lang="en-US" b="1" smtClean="0">
              <a:cs typeface="B Zar" pitchFamily="2" charset="-78"/>
            </a:endParaRPr>
          </a:p>
          <a:p>
            <a:pPr algn="r" rtl="1" eaLnBrk="1" hangingPunct="1"/>
            <a:r>
              <a:rPr lang="fa-IR" b="1" smtClean="0">
                <a:cs typeface="B Zar" pitchFamily="2" charset="-78"/>
              </a:rPr>
              <a:t>قارچ</a:t>
            </a:r>
            <a:endParaRPr lang="en-US" b="1" smtClean="0">
              <a:cs typeface="B Zar" pitchFamily="2" charset="-78"/>
            </a:endParaRPr>
          </a:p>
          <a:p>
            <a:pPr algn="r" rtl="1" eaLnBrk="1" hangingPunct="1"/>
            <a:endParaRPr lang="en-US" b="1" smtClean="0">
              <a:cs typeface="B Zar" pitchFamily="2" charset="-78"/>
            </a:endParaRPr>
          </a:p>
          <a:p>
            <a:pPr algn="r" rtl="1" eaLnBrk="1" hangingPunct="1"/>
            <a:r>
              <a:rPr lang="fa-IR" b="1" smtClean="0">
                <a:cs typeface="B Zar" pitchFamily="2" charset="-78"/>
              </a:rPr>
              <a:t>انگل</a:t>
            </a:r>
            <a:endParaRPr lang="en-US" b="1" smtClean="0">
              <a:cs typeface="B Za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3314"/>
                                        </p:tgtEl>
                                        <p:attrNameLst>
                                          <p:attrName>style.visibility</p:attrName>
                                        </p:attrNameLst>
                                      </p:cBhvr>
                                      <p:to>
                                        <p:strVal val="visible"/>
                                      </p:to>
                                    </p:set>
                                    <p:anim calcmode="discrete" valueType="clr">
                                      <p:cBhvr override="childStyle">
                                        <p:cTn id="7" dur="80"/>
                                        <p:tgtEl>
                                          <p:spTgt spid="133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4"/>
                                        </p:tgtEl>
                                        <p:attrNameLst>
                                          <p:attrName>fillcolor</p:attrName>
                                        </p:attrNameLst>
                                      </p:cBhvr>
                                      <p:tavLst>
                                        <p:tav tm="0">
                                          <p:val>
                                            <p:clrVal>
                                              <a:schemeClr val="accent2"/>
                                            </p:clrVal>
                                          </p:val>
                                        </p:tav>
                                        <p:tav tm="50000">
                                          <p:val>
                                            <p:clrVal>
                                              <a:schemeClr val="hlink"/>
                                            </p:clrVal>
                                          </p:val>
                                        </p:tav>
                                      </p:tavLst>
                                    </p:anim>
                                    <p:set>
                                      <p:cBhvr>
                                        <p:cTn id="9" dur="80"/>
                                        <p:tgtEl>
                                          <p:spTgt spid="133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14" dur="500"/>
                                        <p:tgtEl>
                                          <p:spTgt spid="1331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19" dur="500"/>
                                        <p:tgtEl>
                                          <p:spTgt spid="1331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3315">
                                            <p:txEl>
                                              <p:pRg st="4" end="4"/>
                                            </p:txEl>
                                          </p:spTgt>
                                        </p:tgtEl>
                                        <p:attrNameLst>
                                          <p:attrName>style.visibility</p:attrName>
                                        </p:attrNameLst>
                                      </p:cBhvr>
                                      <p:to>
                                        <p:strVal val="visible"/>
                                      </p:to>
                                    </p:set>
                                    <p:animEffect transition="in" filter="blinds(horizontal)">
                                      <p:cBhvr>
                                        <p:cTn id="24" dur="500"/>
                                        <p:tgtEl>
                                          <p:spTgt spid="13315">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3315">
                                            <p:txEl>
                                              <p:pRg st="6" end="6"/>
                                            </p:txEl>
                                          </p:spTgt>
                                        </p:tgtEl>
                                        <p:attrNameLst>
                                          <p:attrName>style.visibility</p:attrName>
                                        </p:attrNameLst>
                                      </p:cBhvr>
                                      <p:to>
                                        <p:strVal val="visible"/>
                                      </p:to>
                                    </p:set>
                                    <p:animEffect transition="in" filter="blinds(horizontal)">
                                      <p:cBhvr>
                                        <p:cTn id="29"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just" rtl="1" eaLnBrk="1" fontAlgn="auto" hangingPunct="1">
              <a:spcAft>
                <a:spcPts val="0"/>
              </a:spcAft>
              <a:defRPr/>
            </a:pPr>
            <a:r>
              <a:rPr lang="ar-SA" dirty="0" smtClean="0">
                <a:cs typeface="B Titr" pitchFamily="2" charset="-78"/>
              </a:rPr>
              <a:t>اصول بهداشت حرفه اي</a:t>
            </a:r>
            <a:endParaRPr lang="fa-IR" dirty="0">
              <a:cs typeface="B Titr" pitchFamily="2" charset="-78"/>
            </a:endParaRPr>
          </a:p>
        </p:txBody>
      </p:sp>
      <p:sp>
        <p:nvSpPr>
          <p:cNvPr id="1638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fa-IR">
              <a:latin typeface="Trebuchet MS" pitchFamily="34" charset="0"/>
              <a:cs typeface="Tahoma" pitchFamily="34" charset="0"/>
            </a:endParaRPr>
          </a:p>
        </p:txBody>
      </p:sp>
      <p:graphicFrame>
        <p:nvGraphicFramePr>
          <p:cNvPr id="16385" name="Object 1"/>
          <p:cNvGraphicFramePr>
            <a:graphicFrameLocks noChangeAspect="1"/>
          </p:cNvGraphicFramePr>
          <p:nvPr/>
        </p:nvGraphicFramePr>
        <p:xfrm>
          <a:off x="0" y="1571625"/>
          <a:ext cx="8072438" cy="5286375"/>
        </p:xfrm>
        <a:graphic>
          <a:graphicData uri="http://schemas.openxmlformats.org/presentationml/2006/ole">
            <mc:AlternateContent xmlns:mc="http://schemas.openxmlformats.org/markup-compatibility/2006">
              <mc:Choice xmlns:v="urn:schemas-microsoft-com:vml" Requires="v">
                <p:oleObj spid="_x0000_s16390" name="Slide" r:id="rId4" imgW="4951439" imgH="3427608" progId="PowerPoint.Slide.12">
                  <p:embed/>
                </p:oleObj>
              </mc:Choice>
              <mc:Fallback>
                <p:oleObj name="Slide" r:id="rId4" imgW="4951439" imgH="3427608" progId="PowerPoint.Slide.12">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71625"/>
                        <a:ext cx="8072438" cy="528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6385"/>
                                        </p:tgtEl>
                                        <p:attrNameLst>
                                          <p:attrName>style.visibility</p:attrName>
                                        </p:attrNameLst>
                                      </p:cBhvr>
                                      <p:to>
                                        <p:strVal val="visible"/>
                                      </p:to>
                                    </p:set>
                                    <p:animEffect transition="in" filter="blinds(horizontal)">
                                      <p:cBhvr>
                                        <p:cTn id="14"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just" rtl="1" eaLnBrk="1" fontAlgn="auto" hangingPunct="1">
              <a:spcAft>
                <a:spcPts val="0"/>
              </a:spcAft>
              <a:defRPr/>
            </a:pPr>
            <a:r>
              <a:rPr lang="ar-SA" dirty="0" smtClean="0">
                <a:cs typeface="B Titr" pitchFamily="2" charset="-78"/>
              </a:rPr>
              <a:t>اصول بهداشت حرفه اي</a:t>
            </a:r>
            <a:endParaRPr lang="fa-IR" dirty="0">
              <a:cs typeface="B Titr" pitchFamily="2" charset="-78"/>
            </a:endParaRPr>
          </a:p>
        </p:txBody>
      </p:sp>
      <p:sp>
        <p:nvSpPr>
          <p:cNvPr id="3" name="Content Placeholder 2"/>
          <p:cNvSpPr>
            <a:spLocks noGrp="1"/>
          </p:cNvSpPr>
          <p:nvPr>
            <p:ph idx="1"/>
          </p:nvPr>
        </p:nvSpPr>
        <p:spPr/>
        <p:txBody>
          <a:bodyPr/>
          <a:lstStyle/>
          <a:p>
            <a:pPr algn="just" rtl="1" eaLnBrk="1" hangingPunct="1"/>
            <a:r>
              <a:rPr lang="ar-SA" i="1" u="sng" smtClean="0">
                <a:cs typeface="B Titr" pitchFamily="2" charset="-78"/>
              </a:rPr>
              <a:t>شناسايي</a:t>
            </a:r>
            <a:r>
              <a:rPr lang="ar-SA" i="1" smtClean="0">
                <a:cs typeface="B Titr" pitchFamily="2" charset="-78"/>
              </a:rPr>
              <a:t>: </a:t>
            </a:r>
            <a:r>
              <a:rPr lang="ar-SA" smtClean="0">
                <a:cs typeface="B Titr" pitchFamily="2" charset="-78"/>
              </a:rPr>
              <a:t>اولين اقدام كارشناس بهداشت حرفه اي، شناسايي عوامل زيان آور محيط كار است. براي اين كار ابتدا از محل، بازديد مقدماتي كرده و سپس منابع احتمالي آلودگي را تعيين و اولويت بندي مي كند.</a:t>
            </a:r>
            <a:endParaRPr lang="fa-IR" smtClean="0">
              <a:cs typeface="B Titr" pitchFamily="2" charset="-78"/>
            </a:endParaRPr>
          </a:p>
          <a:p>
            <a:pPr algn="r" rtl="1" eaLnBrk="1" hangingPunct="1"/>
            <a:r>
              <a:rPr lang="ar-SA" i="1" u="sng" smtClean="0">
                <a:cs typeface="B Titr" pitchFamily="2" charset="-78"/>
              </a:rPr>
              <a:t>اندازه گيري: </a:t>
            </a:r>
            <a:r>
              <a:rPr lang="ar-SA" smtClean="0">
                <a:cs typeface="B Titr" pitchFamily="2" charset="-78"/>
              </a:rPr>
              <a:t>براي مشخص شدن ميزان آلودگي بايد عوامل آن را اندازه گيري كرد . اين كار به وسيله تجهيزات مختلفي مانند صداسنج، لوله هاي گاز ياب، لوكس متر و... انجام </a:t>
            </a:r>
            <a:r>
              <a:rPr lang="fa-IR" smtClean="0">
                <a:cs typeface="B Titr" pitchFamily="2" charset="-78"/>
              </a:rPr>
              <a:t> </a:t>
            </a:r>
            <a:r>
              <a:rPr lang="ar-SA" smtClean="0">
                <a:cs typeface="B Titr" pitchFamily="2" charset="-78"/>
              </a:rPr>
              <a:t>مي گيرد.</a:t>
            </a:r>
            <a:endParaRPr lang="fa-IR"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just" rtl="1" eaLnBrk="1" fontAlgn="auto" hangingPunct="1">
              <a:spcAft>
                <a:spcPts val="0"/>
              </a:spcAft>
              <a:defRPr/>
            </a:pPr>
            <a:r>
              <a:rPr lang="ar-SA" dirty="0" smtClean="0">
                <a:cs typeface="B Titr" pitchFamily="2" charset="-78"/>
              </a:rPr>
              <a:t>اصول بهداشت حرفه اي</a:t>
            </a:r>
            <a:endParaRPr lang="fa-IR" dirty="0">
              <a:cs typeface="B Titr" pitchFamily="2" charset="-78"/>
            </a:endParaRPr>
          </a:p>
        </p:txBody>
      </p:sp>
      <p:sp>
        <p:nvSpPr>
          <p:cNvPr id="3" name="Content Placeholder 2"/>
          <p:cNvSpPr>
            <a:spLocks noGrp="1"/>
          </p:cNvSpPr>
          <p:nvPr>
            <p:ph idx="1"/>
          </p:nvPr>
        </p:nvSpPr>
        <p:spPr/>
        <p:txBody>
          <a:bodyPr/>
          <a:lstStyle/>
          <a:p>
            <a:pPr algn="just" rtl="1" eaLnBrk="1" hangingPunct="1"/>
            <a:r>
              <a:rPr lang="ar-SA" i="1" u="sng" smtClean="0">
                <a:cs typeface="B Titr" pitchFamily="2" charset="-78"/>
              </a:rPr>
              <a:t>ارزشيابي: </a:t>
            </a:r>
            <a:r>
              <a:rPr lang="ar-SA" smtClean="0">
                <a:cs typeface="B Titr" pitchFamily="2" charset="-78"/>
              </a:rPr>
              <a:t>نتايج اندازه گيري به تنهايي معني و مفهومي ندارد و بايد آن را با استانداردهاي بهداشت حرفه اي مقايسه كرد. در مرحله ارزشيابي ضمن مقايسه اين اندازه گيري ها آنها را مورد تجزيه و تحليل قرار مي دهند.</a:t>
            </a:r>
            <a:endParaRPr lang="fa-IR" smtClean="0">
              <a:cs typeface="B Titr" pitchFamily="2" charset="-78"/>
            </a:endParaRPr>
          </a:p>
          <a:p>
            <a:pPr algn="just" rtl="1" eaLnBrk="1" hangingPunct="1"/>
            <a:r>
              <a:rPr lang="ar-SA" i="1" u="sng" smtClean="0">
                <a:cs typeface="B Titr" pitchFamily="2" charset="-78"/>
              </a:rPr>
              <a:t>كنترل: </a:t>
            </a:r>
            <a:r>
              <a:rPr lang="ar-SA" smtClean="0">
                <a:cs typeface="B Titr" pitchFamily="2" charset="-78"/>
              </a:rPr>
              <a:t>پس از اندازه گيري ومقايسه با استانداردها اقدامات لازم براي كنترل عوامل زيان آور محيط كار و پيشگيري از تأثير اين عوامل بعمل مي آيد.</a:t>
            </a:r>
            <a:endParaRPr lang="fa-IR"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just" rtl="1" eaLnBrk="1" fontAlgn="auto" hangingPunct="1">
              <a:spcAft>
                <a:spcPts val="0"/>
              </a:spcAft>
              <a:defRPr/>
            </a:pPr>
            <a:r>
              <a:rPr lang="ar-SA" dirty="0" smtClean="0">
                <a:cs typeface="B Titr" pitchFamily="2" charset="-78"/>
              </a:rPr>
              <a:t>شناسايي خطرات</a:t>
            </a:r>
            <a:endParaRPr lang="fa-IR" dirty="0">
              <a:cs typeface="B Titr" pitchFamily="2" charset="-78"/>
            </a:endParaRPr>
          </a:p>
        </p:txBody>
      </p:sp>
      <p:sp>
        <p:nvSpPr>
          <p:cNvPr id="3" name="Content Placeholder 2"/>
          <p:cNvSpPr>
            <a:spLocks noGrp="1"/>
          </p:cNvSpPr>
          <p:nvPr>
            <p:ph idx="1"/>
          </p:nvPr>
        </p:nvSpPr>
        <p:spPr/>
        <p:txBody>
          <a:bodyPr>
            <a:normAutofit fontScale="85000" lnSpcReduction="10000"/>
          </a:bodyPr>
          <a:lstStyle/>
          <a:p>
            <a:pPr marL="274320" indent="-274320" algn="just" rtl="1" eaLnBrk="1" fontAlgn="auto" hangingPunct="1">
              <a:spcAft>
                <a:spcPts val="0"/>
              </a:spcAft>
              <a:buFont typeface="Wingdings 2"/>
              <a:buChar char=""/>
              <a:defRPr/>
            </a:pPr>
            <a:endParaRPr lang="fa-IR" dirty="0" smtClean="0">
              <a:cs typeface="B Titr" pitchFamily="2" charset="-78"/>
            </a:endParaRPr>
          </a:p>
          <a:p>
            <a:pPr marL="274320" indent="-274320" algn="r" rtl="1" eaLnBrk="1" fontAlgn="auto" hangingPunct="1">
              <a:spcAft>
                <a:spcPts val="0"/>
              </a:spcAft>
              <a:buFont typeface="Wingdings 2"/>
              <a:buChar char=""/>
              <a:defRPr/>
            </a:pPr>
            <a:r>
              <a:rPr lang="fa-IR" sz="2800" dirty="0" smtClean="0">
                <a:cs typeface="B Titr" pitchFamily="2" charset="-78"/>
              </a:rPr>
              <a:t>اولین گام در عملیات اجرایی بهداشت حرفه ای شناسایی است.</a:t>
            </a:r>
          </a:p>
          <a:p>
            <a:pPr marL="274320" indent="-274320" algn="r" rtl="1" eaLnBrk="1" fontAlgn="auto" hangingPunct="1">
              <a:spcAft>
                <a:spcPts val="0"/>
              </a:spcAft>
              <a:buFont typeface="Wingdings 2"/>
              <a:buNone/>
              <a:defRPr/>
            </a:pPr>
            <a:r>
              <a:rPr lang="fa-IR" sz="2800" dirty="0" smtClean="0">
                <a:cs typeface="B Titr" pitchFamily="2" charset="-78"/>
              </a:rPr>
              <a:t> 1-بازدید مقدماتی وپی بردن به خصوصیات کلی شرایط محیط کاراز روشهای زیر:</a:t>
            </a:r>
            <a:endParaRPr lang="en-US" sz="2800" dirty="0" smtClean="0">
              <a:cs typeface="B Titr" pitchFamily="2" charset="-78"/>
            </a:endParaRPr>
          </a:p>
          <a:p>
            <a:pPr marL="274320" indent="-274320" algn="r" rtl="1" eaLnBrk="1" fontAlgn="auto" hangingPunct="1">
              <a:spcAft>
                <a:spcPts val="0"/>
              </a:spcAft>
              <a:buFont typeface="Wingdings 2"/>
              <a:buChar char=""/>
              <a:defRPr/>
            </a:pPr>
            <a:r>
              <a:rPr lang="fa-IR" sz="2800" dirty="0" smtClean="0">
                <a:cs typeface="B Titr" pitchFamily="2" charset="-78"/>
              </a:rPr>
              <a:t>اطلاعات موجود در سوابق وپرونده ها</a:t>
            </a:r>
            <a:endParaRPr lang="en-US" sz="2800" dirty="0" smtClean="0">
              <a:cs typeface="B Titr" pitchFamily="2" charset="-78"/>
            </a:endParaRPr>
          </a:p>
          <a:p>
            <a:pPr marL="274320" indent="-274320" algn="r" rtl="1" eaLnBrk="1" fontAlgn="auto" hangingPunct="1">
              <a:spcAft>
                <a:spcPts val="0"/>
              </a:spcAft>
              <a:buFont typeface="Wingdings 2"/>
              <a:buChar char=""/>
              <a:defRPr/>
            </a:pPr>
            <a:r>
              <a:rPr lang="fa-IR" sz="2800" dirty="0" smtClean="0">
                <a:cs typeface="B Titr" pitchFamily="2" charset="-78"/>
              </a:rPr>
              <a:t>آشنایی با پروسه وفرایند کاری</a:t>
            </a:r>
            <a:endParaRPr lang="en-US" sz="2800" dirty="0" smtClean="0">
              <a:cs typeface="B Titr" pitchFamily="2" charset="-78"/>
            </a:endParaRPr>
          </a:p>
          <a:p>
            <a:pPr marL="274320" indent="-274320" algn="r" rtl="1" eaLnBrk="1" fontAlgn="auto" hangingPunct="1">
              <a:spcAft>
                <a:spcPts val="0"/>
              </a:spcAft>
              <a:buFont typeface="Wingdings 2"/>
              <a:buChar char=""/>
              <a:defRPr/>
            </a:pPr>
            <a:r>
              <a:rPr lang="fa-IR" sz="2800" dirty="0" smtClean="0">
                <a:cs typeface="B Titr" pitchFamily="2" charset="-78"/>
              </a:rPr>
              <a:t>شناسایی منابع احتمالی خطر</a:t>
            </a:r>
            <a:endParaRPr lang="en-US" sz="2800" dirty="0" smtClean="0">
              <a:cs typeface="B Titr" pitchFamily="2" charset="-78"/>
            </a:endParaRPr>
          </a:p>
          <a:p>
            <a:pPr marL="274320" indent="-274320" algn="r" rtl="1" eaLnBrk="1" fontAlgn="auto" hangingPunct="1">
              <a:spcAft>
                <a:spcPts val="0"/>
              </a:spcAft>
              <a:buFont typeface="Wingdings 2"/>
              <a:buChar char=""/>
              <a:defRPr/>
            </a:pPr>
            <a:r>
              <a:rPr lang="fa-IR" sz="2800" dirty="0" smtClean="0">
                <a:cs typeface="B Titr" pitchFamily="2" charset="-78"/>
              </a:rPr>
              <a:t>شناسایی مخاطرات در هنگام تغییر فرایند کاری</a:t>
            </a:r>
            <a:endParaRPr lang="en-US" sz="2800" dirty="0" smtClean="0">
              <a:cs typeface="B Titr" pitchFamily="2" charset="-78"/>
            </a:endParaRPr>
          </a:p>
          <a:p>
            <a:pPr marL="274320" indent="-274320" algn="r" rtl="1" eaLnBrk="1" fontAlgn="auto" hangingPunct="1">
              <a:spcAft>
                <a:spcPts val="0"/>
              </a:spcAft>
              <a:buFont typeface="Wingdings 2"/>
              <a:buChar char=""/>
              <a:defRPr/>
            </a:pPr>
            <a:r>
              <a:rPr lang="fa-IR" sz="2800" dirty="0" smtClean="0">
                <a:cs typeface="B Titr" pitchFamily="2" charset="-78"/>
              </a:rPr>
              <a:t>کسب اطلاعات از اپراتور ین دستگاهها</a:t>
            </a:r>
            <a:r>
              <a:rPr lang="fa-IR" dirty="0" smtClean="0">
                <a:cs typeface="B Titr" pitchFamily="2" charset="-78"/>
              </a:rPr>
              <a:t>                                                                                           </a:t>
            </a:r>
          </a:p>
          <a:p>
            <a:pPr marL="514350" indent="-514350" algn="just" rtl="1" eaLnBrk="1" fontAlgn="auto" hangingPunct="1">
              <a:spcAft>
                <a:spcPts val="0"/>
              </a:spcAft>
              <a:buFont typeface="Wingdings 2"/>
              <a:buNone/>
              <a:defRPr/>
            </a:pPr>
            <a:r>
              <a:rPr lang="fa-IR" dirty="0" smtClean="0">
                <a:cs typeface="B Titr" pitchFamily="2" charset="-78"/>
              </a:rPr>
              <a:t>2- تهیه ن</a:t>
            </a:r>
            <a:r>
              <a:rPr lang="ar-SA" dirty="0" smtClean="0">
                <a:cs typeface="B Titr" pitchFamily="2" charset="-78"/>
              </a:rPr>
              <a:t>قشه </a:t>
            </a:r>
            <a:r>
              <a:rPr lang="fa-IR" dirty="0" smtClean="0">
                <a:cs typeface="B Titr" pitchFamily="2" charset="-78"/>
              </a:rPr>
              <a:t>پروسه کاری</a:t>
            </a:r>
            <a:endParaRPr lang="en-US" dirty="0" smtClean="0">
              <a:cs typeface="B Titr" pitchFamily="2" charset="-78"/>
            </a:endParaRPr>
          </a:p>
          <a:p>
            <a:pPr marL="514350" indent="-514350" algn="just" rtl="1" eaLnBrk="1" fontAlgn="auto" hangingPunct="1">
              <a:spcAft>
                <a:spcPts val="0"/>
              </a:spcAft>
              <a:buFont typeface="Wingdings 2"/>
              <a:buNone/>
              <a:defRPr/>
            </a:pPr>
            <a:r>
              <a:rPr lang="fa-IR" dirty="0" smtClean="0">
                <a:cs typeface="B Titr" pitchFamily="2" charset="-78"/>
              </a:rPr>
              <a:t>3-</a:t>
            </a:r>
            <a:r>
              <a:rPr lang="ar-SA" dirty="0" smtClean="0">
                <a:cs typeface="B Titr" pitchFamily="2" charset="-78"/>
              </a:rPr>
              <a:t>منابع خطر را روي نقشه مشخص كنيد</a:t>
            </a:r>
            <a:r>
              <a:rPr lang="en-US" dirty="0" smtClean="0">
                <a:cs typeface="B Titr" pitchFamily="2" charset="-78"/>
              </a:rPr>
              <a:t> .</a:t>
            </a:r>
          </a:p>
          <a:p>
            <a:pPr marL="514350" indent="-514350" algn="just" rtl="1" eaLnBrk="1" fontAlgn="auto" hangingPunct="1">
              <a:spcAft>
                <a:spcPts val="0"/>
              </a:spcAft>
              <a:buFont typeface="Wingdings 2"/>
              <a:buNone/>
              <a:defRPr/>
            </a:pPr>
            <a:r>
              <a:rPr lang="fa-IR" dirty="0" smtClean="0">
                <a:cs typeface="B Titr" pitchFamily="2" charset="-78"/>
              </a:rPr>
              <a:t>4-</a:t>
            </a:r>
            <a:r>
              <a:rPr lang="ar-SA" dirty="0" smtClean="0">
                <a:cs typeface="B Titr" pitchFamily="2" charset="-78"/>
              </a:rPr>
              <a:t>افراد در معرض خطر را نيز روي نقشه مشخص كنيد</a:t>
            </a:r>
            <a:r>
              <a:rPr lang="en-US" dirty="0" smtClean="0">
                <a:cs typeface="B Titr" pitchFamily="2" charset="-78"/>
              </a:rPr>
              <a:t> .</a:t>
            </a:r>
          </a:p>
          <a:p>
            <a:pPr marL="514350" indent="-514350" algn="just" rtl="1" eaLnBrk="1" fontAlgn="auto" hangingPunct="1">
              <a:spcAft>
                <a:spcPts val="0"/>
              </a:spcAft>
              <a:buFont typeface="Wingdings 2"/>
              <a:buNone/>
              <a:defRPr/>
            </a:pPr>
            <a:endParaRPr lang="fa-IR" dirty="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3"/>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0" presetClass="entr" presetSubtype="0" decel="10000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3"/>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9" end="9"/>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0" presetClass="entr" presetSubtype="0" decel="10000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1000" fill="hold"/>
                                        <p:tgtEl>
                                          <p:spTgt spid="3">
                                            <p:txEl>
                                              <p:pRg st="10" end="10"/>
                                            </p:txEl>
                                          </p:spTgt>
                                        </p:tgtEl>
                                        <p:attrNameLst>
                                          <p:attrName>ppt_w</p:attrName>
                                        </p:attrNameLst>
                                      </p:cBhvr>
                                      <p:tavLst>
                                        <p:tav tm="0">
                                          <p:val>
                                            <p:strVal val="#ppt_w+.3"/>
                                          </p:val>
                                        </p:tav>
                                        <p:tav tm="100000">
                                          <p:val>
                                            <p:strVal val="#ppt_w"/>
                                          </p:val>
                                        </p:tav>
                                      </p:tavLst>
                                    </p:anim>
                                    <p:anim calcmode="lin" valueType="num">
                                      <p:cBhvr>
                                        <p:cTn id="78"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79"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just" rtl="1" eaLnBrk="1" fontAlgn="auto" hangingPunct="1">
              <a:spcAft>
                <a:spcPts val="0"/>
              </a:spcAft>
              <a:defRPr/>
            </a:pPr>
            <a:r>
              <a:rPr lang="ar-SA" dirty="0" smtClean="0">
                <a:cs typeface="B Titr" pitchFamily="2" charset="-78"/>
              </a:rPr>
              <a:t>اندازه گيري عوامل زیان آور</a:t>
            </a:r>
            <a:endParaRPr lang="fa-IR" dirty="0">
              <a:cs typeface="B Titr" pitchFamily="2" charset="-78"/>
            </a:endParaRPr>
          </a:p>
        </p:txBody>
      </p:sp>
      <p:sp>
        <p:nvSpPr>
          <p:cNvPr id="3" name="Content Placeholder 2"/>
          <p:cNvSpPr>
            <a:spLocks noGrp="1"/>
          </p:cNvSpPr>
          <p:nvPr>
            <p:ph idx="1"/>
          </p:nvPr>
        </p:nvSpPr>
        <p:spPr/>
        <p:txBody>
          <a:bodyPr/>
          <a:lstStyle/>
          <a:p>
            <a:pPr algn="just" rtl="1" eaLnBrk="1" hangingPunct="1">
              <a:buFont typeface="Wingdings 2" pitchFamily="18" charset="2"/>
              <a:buNone/>
            </a:pPr>
            <a:r>
              <a:rPr lang="ar-SA" smtClean="0">
                <a:cs typeface="B Titr" pitchFamily="2" charset="-78"/>
              </a:rPr>
              <a:t>براي مشخص شدن ميزان آلودگي بايد عوامل آن را اندازه گيري كرد . اين كار به وسيله تجهيزات مختلفي مانند صداسنج، لوله هاي گاز ياب، لوكس متر و... انجام </a:t>
            </a:r>
            <a:r>
              <a:rPr lang="fa-IR" smtClean="0">
                <a:cs typeface="B Titr" pitchFamily="2" charset="-78"/>
              </a:rPr>
              <a:t>             </a:t>
            </a:r>
            <a:r>
              <a:rPr lang="ar-SA" smtClean="0">
                <a:cs typeface="B Titr" pitchFamily="2" charset="-78"/>
              </a:rPr>
              <a:t>مي گيرد.</a:t>
            </a:r>
            <a:endParaRPr lang="fa-IR" smtClean="0">
              <a:cs typeface="B Titr" pitchFamily="2" charset="-78"/>
            </a:endParaRPr>
          </a:p>
          <a:p>
            <a:pPr algn="just" rtl="1" eaLnBrk="1" hangingPunct="1">
              <a:buFont typeface="Wingdings 2" pitchFamily="18" charset="2"/>
              <a:buNone/>
            </a:pPr>
            <a:r>
              <a:rPr lang="ar-SA" smtClean="0">
                <a:cs typeface="B Titr" pitchFamily="2" charset="-78"/>
              </a:rPr>
              <a:t>اندازه گيري ها معمولا به دو صورت محيطي و</a:t>
            </a:r>
            <a:r>
              <a:rPr lang="fa-IR" smtClean="0">
                <a:cs typeface="B Titr" pitchFamily="2" charset="-78"/>
              </a:rPr>
              <a:t>فردی </a:t>
            </a:r>
            <a:r>
              <a:rPr lang="ar-SA" smtClean="0">
                <a:cs typeface="B Titr" pitchFamily="2" charset="-78"/>
              </a:rPr>
              <a:t>انجام </a:t>
            </a:r>
            <a:r>
              <a:rPr lang="fa-IR" smtClean="0">
                <a:cs typeface="B Titr" pitchFamily="2" charset="-78"/>
              </a:rPr>
              <a:t>   </a:t>
            </a:r>
            <a:r>
              <a:rPr lang="ar-SA" smtClean="0">
                <a:cs typeface="B Titr" pitchFamily="2" charset="-78"/>
              </a:rPr>
              <a:t>مي شوند كه هر يك به نوبه خود به اشكال متفاوتي به مورد اجرا در مي آيند.</a:t>
            </a:r>
            <a:endParaRPr lang="fa-IR" smtClean="0">
              <a:cs typeface="B Titr" pitchFamily="2" charset="-78"/>
            </a:endParaRPr>
          </a:p>
          <a:p>
            <a:pPr algn="just" rtl="1" eaLnBrk="1" hangingPunct="1">
              <a:buFont typeface="Wingdings 2" pitchFamily="18" charset="2"/>
              <a:buNone/>
            </a:pPr>
            <a:r>
              <a:rPr lang="ar-SA" smtClean="0">
                <a:cs typeface="B Titr" pitchFamily="2" charset="-78"/>
              </a:rPr>
              <a:t>لازم به توضيح است كه اندازه گيري با اهداف گوناگوني مانند تعيين ميزان و شدت خطر، تعيين افراد در معرض، محل هاي آلوده و بالاخره تعيين كارايي اقدامات كنترلي بكار رفته و يا موجود در محيط ممكن است انجام پذيرد</a:t>
            </a:r>
            <a:r>
              <a:rPr lang="en-US" smtClean="0">
                <a:cs typeface="B Titr" pitchFamily="2" charset="-78"/>
              </a:rPr>
              <a:t>.</a:t>
            </a:r>
            <a:endParaRPr lang="fa-IR"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r" eaLnBrk="1" fontAlgn="auto" hangingPunct="1">
              <a:spcAft>
                <a:spcPts val="0"/>
              </a:spcAft>
              <a:defRPr/>
            </a:pPr>
            <a:r>
              <a:rPr lang="fa-IR" dirty="0" smtClean="0">
                <a:cs typeface="B Titr" pitchFamily="2" charset="-78"/>
              </a:rPr>
              <a:t>وسایل اندازه گیری عوامل زیان آور محیط کار </a:t>
            </a:r>
            <a:endParaRPr lang="en-US" dirty="0" smtClean="0">
              <a:cs typeface="B Titr" pitchFamily="2" charset="-78"/>
            </a:endParaRPr>
          </a:p>
        </p:txBody>
      </p:sp>
      <p:sp>
        <p:nvSpPr>
          <p:cNvPr id="21507"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9" name="Table 8"/>
          <p:cNvGraphicFramePr>
            <a:graphicFrameLocks noGrp="1"/>
          </p:cNvGraphicFramePr>
          <p:nvPr/>
        </p:nvGraphicFramePr>
        <p:xfrm>
          <a:off x="428625" y="1928813"/>
          <a:ext cx="7215188" cy="4479926"/>
        </p:xfrm>
        <a:graphic>
          <a:graphicData uri="http://schemas.openxmlformats.org/drawingml/2006/table">
            <a:tbl>
              <a:tblPr rtl="1"/>
              <a:tblGrid>
                <a:gridCol w="1951038"/>
                <a:gridCol w="2235200"/>
                <a:gridCol w="3028950"/>
              </a:tblGrid>
              <a:tr h="344488">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نوع عامل زیان آور</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تجهیزات موجود</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نوع خدمات</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noFill/>
                  </a:tcPr>
                </a:tc>
              </a:tr>
              <a:tr h="1035050">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سروصدا</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صدا سنج ساده</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1- بازدید ازکارگاه</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p>
                      <a:pPr marL="0" marR="0" lvl="0" indent="0" algn="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2- ایستگاه بندی</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p>
                      <a:pPr marL="0" marR="0" lvl="0" indent="0" algn="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3- صداسنجی ساده</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1035050">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روشنایی</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لوکس متر</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1-بازدید ازکارگاه</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p>
                      <a:pPr marL="0" marR="0" lvl="0" indent="0" algn="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2-تهیه نقشه</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p>
                      <a:pPr marL="0" marR="0" lvl="0" indent="0" algn="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3-سنجش شدت روشنائی</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1014413">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گازها و بخارات</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پمپ نمونه بردار پیستونی به انضمام متعلقات</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1-بررسی مقدماتی کارگاه</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p>
                      <a:pPr marL="0" marR="0" lvl="0" indent="0" algn="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2-سنجش به روش قرائت مستقیم با استفاده از دتکتور تیوب</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1050925">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گردوغبارکلی</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پمپ نمونه بردار فردی پرتابل  به انضمام متعلقات</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1-بررسی مقدماتی کارگاه</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p>
                      <a:pPr marL="0" marR="0" lvl="0" indent="0" algn="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2-نمونه برداری با استفاده از فیلتر</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p>
                      <a:pPr marL="0" marR="0" lvl="0" indent="0" algn="r" defTabSz="914400" rtl="1" eaLnBrk="1" fontAlgn="base" latinLnBrk="0" hangingPunct="1">
                        <a:lnSpc>
                          <a:spcPct val="115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Calibri" pitchFamily="34" charset="0"/>
                          <a:cs typeface="Times New Roman" pitchFamily="18" charset="0"/>
                        </a:rPr>
                        <a:t>3-تعیین مقدار آلاینده به روش وزنی</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just" rtl="1" eaLnBrk="1" fontAlgn="auto" hangingPunct="1">
              <a:spcAft>
                <a:spcPts val="0"/>
              </a:spcAft>
              <a:defRPr/>
            </a:pPr>
            <a:r>
              <a:rPr lang="ar-SA" dirty="0" smtClean="0">
                <a:cs typeface="B Titr" pitchFamily="2" charset="-78"/>
              </a:rPr>
              <a:t>ارزشيابي</a:t>
            </a:r>
            <a:endParaRPr lang="fa-IR" dirty="0">
              <a:cs typeface="B Titr" pitchFamily="2" charset="-78"/>
            </a:endParaRPr>
          </a:p>
        </p:txBody>
      </p:sp>
      <p:sp>
        <p:nvSpPr>
          <p:cNvPr id="3" name="Content Placeholder 2"/>
          <p:cNvSpPr>
            <a:spLocks noGrp="1"/>
          </p:cNvSpPr>
          <p:nvPr>
            <p:ph idx="1"/>
          </p:nvPr>
        </p:nvSpPr>
        <p:spPr/>
        <p:txBody>
          <a:bodyPr/>
          <a:lstStyle/>
          <a:p>
            <a:pPr algn="just" rtl="1" eaLnBrk="1" hangingPunct="1">
              <a:buFont typeface="Wingdings 2" pitchFamily="18" charset="2"/>
              <a:buNone/>
            </a:pPr>
            <a:r>
              <a:rPr lang="ar-SA" smtClean="0">
                <a:cs typeface="B Titr" pitchFamily="2" charset="-78"/>
              </a:rPr>
              <a:t>پس از اندازه گیری، نوبت به ارزشيابي دقيق مخاطرات ناشي از مواجه كارگران با عوامل زيان آور مي رسد. پس از تكميل ارزشيابي، متخصص بهداشت حرفه اي </a:t>
            </a:r>
            <a:r>
              <a:rPr lang="fa-IR" smtClean="0">
                <a:cs typeface="B Titr" pitchFamily="2" charset="-78"/>
              </a:rPr>
              <a:t>در این مرحله قادر است میزان خطر عوامل زیان آور را تعیین نماید.</a:t>
            </a:r>
          </a:p>
          <a:p>
            <a:pPr algn="just" rtl="1" eaLnBrk="1" hangingPunct="1">
              <a:buFont typeface="Wingdings 2" pitchFamily="18" charset="2"/>
              <a:buNone/>
            </a:pPr>
            <a:endParaRPr lang="en-US" smtClean="0">
              <a:cs typeface="B Titr" pitchFamily="2" charset="-78"/>
            </a:endParaRPr>
          </a:p>
          <a:p>
            <a:pPr algn="r" eaLnBrk="1" hangingPunct="1">
              <a:buFont typeface="Wingdings 2" pitchFamily="18" charset="2"/>
              <a:buNone/>
            </a:pPr>
            <a:r>
              <a:rPr lang="ar-SA" smtClean="0">
                <a:cs typeface="B Titr" pitchFamily="2" charset="-78"/>
              </a:rPr>
              <a:t>متخصص بهداشت حرفه اي بايد طي فرآيند ارزشيابي حداقل به سوالات زير پاسخ دهد:</a:t>
            </a:r>
            <a:endParaRPr lang="en-US" smtClean="0">
              <a:cs typeface="B Titr" pitchFamily="2" charset="-78"/>
            </a:endParaRPr>
          </a:p>
          <a:p>
            <a:pPr algn="just" eaLnBrk="1" hangingPunct="1">
              <a:buFont typeface="Wingdings 2" pitchFamily="18" charset="2"/>
              <a:buNone/>
            </a:pPr>
            <a:endParaRPr lang="fa-IR"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just" rtl="1" eaLnBrk="1" fontAlgn="auto" hangingPunct="1">
              <a:spcAft>
                <a:spcPts val="0"/>
              </a:spcAft>
              <a:defRPr/>
            </a:pPr>
            <a:r>
              <a:rPr lang="ar-SA" dirty="0" smtClean="0">
                <a:cs typeface="B Titr" pitchFamily="2" charset="-78"/>
              </a:rPr>
              <a:t>خطر داراي چه ماهيتي است؟</a:t>
            </a:r>
            <a:endParaRPr lang="fa-IR" dirty="0">
              <a:cs typeface="B Titr" pitchFamily="2" charset="-78"/>
            </a:endParaRPr>
          </a:p>
        </p:txBody>
      </p:sp>
      <p:sp>
        <p:nvSpPr>
          <p:cNvPr id="3" name="Content Placeholder 2"/>
          <p:cNvSpPr>
            <a:spLocks noGrp="1"/>
          </p:cNvSpPr>
          <p:nvPr>
            <p:ph idx="1"/>
          </p:nvPr>
        </p:nvSpPr>
        <p:spPr/>
        <p:txBody>
          <a:bodyPr/>
          <a:lstStyle/>
          <a:p>
            <a:pPr algn="r" rtl="1" eaLnBrk="1" hangingPunct="1">
              <a:buFont typeface="Wingdings 2" pitchFamily="18" charset="2"/>
              <a:buNone/>
            </a:pPr>
            <a:r>
              <a:rPr lang="ar-SA" smtClean="0">
                <a:cs typeface="B Titr" pitchFamily="2" charset="-78"/>
              </a:rPr>
              <a:t>آيا از نوع انرژي است مثلا نور، ارتعاش، سروصدا،دما و غيره يا اينكه بصورت موادي است كه در نتيجه تماس مخاطره آميز خواهند بود مانند تركيبات شيميايي، آلاينده هاي هوا</a:t>
            </a:r>
            <a:r>
              <a:rPr lang="fa-IR" smtClean="0">
                <a:cs typeface="B Titr" pitchFamily="2" charset="-78"/>
              </a:rPr>
              <a:t> </a:t>
            </a:r>
            <a:r>
              <a:rPr lang="ar-SA" smtClean="0">
                <a:cs typeface="B Titr" pitchFamily="2" charset="-78"/>
              </a:rPr>
              <a:t>( نظير گرد و غبار، دود، مه، ميست،...) يا عوامل ميكروبي و نظاير آن</a:t>
            </a:r>
            <a:r>
              <a:rPr lang="en-US" smtClean="0">
                <a:cs typeface="B Titr" pitchFamily="2" charset="-78"/>
              </a:rPr>
              <a:t>.</a:t>
            </a:r>
          </a:p>
          <a:p>
            <a:pPr algn="r" rtl="1" eaLnBrk="1" hangingPunct="1">
              <a:buFont typeface="Wingdings 2" pitchFamily="18" charset="2"/>
              <a:buNone/>
            </a:pPr>
            <a:endParaRPr lang="fa-IR"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just" rtl="1" eaLnBrk="1" fontAlgn="auto" hangingPunct="1">
              <a:spcAft>
                <a:spcPts val="0"/>
              </a:spcAft>
              <a:defRPr/>
            </a:pPr>
            <a:r>
              <a:rPr lang="ar-SA" dirty="0" smtClean="0">
                <a:cs typeface="B Titr" pitchFamily="2" charset="-78"/>
              </a:rPr>
              <a:t>شدت مواجهه چقدر است؟</a:t>
            </a:r>
            <a:endParaRPr lang="fa-IR" dirty="0">
              <a:cs typeface="B Titr" pitchFamily="2" charset="-78"/>
            </a:endParaRPr>
          </a:p>
        </p:txBody>
      </p:sp>
      <p:sp>
        <p:nvSpPr>
          <p:cNvPr id="3" name="Content Placeholder 2"/>
          <p:cNvSpPr>
            <a:spLocks noGrp="1"/>
          </p:cNvSpPr>
          <p:nvPr>
            <p:ph idx="1"/>
          </p:nvPr>
        </p:nvSpPr>
        <p:spPr>
          <a:xfrm>
            <a:off x="428625" y="1643063"/>
            <a:ext cx="7239000" cy="4846637"/>
          </a:xfrm>
        </p:spPr>
        <p:txBody>
          <a:bodyPr/>
          <a:lstStyle/>
          <a:p>
            <a:pPr algn="just" rtl="1" eaLnBrk="1" hangingPunct="1">
              <a:buFont typeface="Wingdings 2" pitchFamily="18" charset="2"/>
              <a:buNone/>
            </a:pPr>
            <a:r>
              <a:rPr lang="ar-SA" smtClean="0">
                <a:cs typeface="B Titr" pitchFamily="2" charset="-78"/>
              </a:rPr>
              <a:t>متخصص بهداشت حرفه اي بايد ميزان مواجهه يا ميزان احتمال آن را از طريق اندازه گيري تعيين نمايد. </a:t>
            </a:r>
            <a:endParaRPr lang="en-US" smtClean="0">
              <a:cs typeface="B Titr" pitchFamily="2" charset="-78"/>
            </a:endParaRPr>
          </a:p>
          <a:p>
            <a:pPr algn="just" rtl="1" eaLnBrk="1" hangingPunct="1">
              <a:buFont typeface="Wingdings 2" pitchFamily="18" charset="2"/>
              <a:buNone/>
            </a:pPr>
            <a:r>
              <a:rPr lang="ar-SA" smtClean="0">
                <a:cs typeface="B Titr" pitchFamily="2" charset="-78"/>
              </a:rPr>
              <a:t>پاسخ اين سوال از طريق مقايسه مقادير اندازه گيري شده با ميزان مجاز توصيه شده از سوي مقامات ذيصلاح( مانند مقادير آستانه مجاز شغلي تعيين شده توسط معاونت سلامت وزارت بهداشت درمان و آموزش پزشكي) انجام مي پذيرد. </a:t>
            </a:r>
            <a:endParaRPr lang="en-US" smtClean="0">
              <a:cs typeface="B Titr" pitchFamily="2" charset="-78"/>
            </a:endParaRPr>
          </a:p>
          <a:p>
            <a:pPr algn="just" rtl="1" eaLnBrk="1" hangingPunct="1">
              <a:buFont typeface="Wingdings 2" pitchFamily="18" charset="2"/>
              <a:buNone/>
            </a:pPr>
            <a:endParaRPr lang="en-US" smtClean="0">
              <a:cs typeface="B Titr" pitchFamily="2" charset="-78"/>
            </a:endParaRPr>
          </a:p>
          <a:p>
            <a:pPr algn="just" rtl="1" eaLnBrk="1" hangingPunct="1"/>
            <a:endParaRPr lang="fa-IR"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926" y="571480"/>
            <a:ext cx="5614780" cy="3395666"/>
          </a:xfrm>
        </p:spPr>
        <p:txBody>
          <a:bodyPr/>
          <a:lstStyle/>
          <a:p>
            <a:pPr algn="just" eaLnBrk="1" fontAlgn="auto" hangingPunct="1">
              <a:spcAft>
                <a:spcPts val="0"/>
              </a:spcAft>
              <a:defRPr/>
            </a:pPr>
            <a:r>
              <a:rPr lang="fa-IR" sz="4000" dirty="0" smtClean="0">
                <a:cs typeface="B Titr" pitchFamily="2" charset="-78"/>
              </a:rPr>
              <a:t>شناسایی ، ارزیابی و کنترل </a:t>
            </a:r>
            <a:r>
              <a:rPr lang="fa-IR" sz="3600" dirty="0" smtClean="0">
                <a:cs typeface="B Titr" pitchFamily="2" charset="-78"/>
              </a:rPr>
              <a:t>عوامل </a:t>
            </a:r>
            <a:r>
              <a:rPr lang="fa-IR" sz="3600" dirty="0">
                <a:cs typeface="B Titr" pitchFamily="2" charset="-78"/>
              </a:rPr>
              <a:t>زیان آور محیط کا</a:t>
            </a:r>
            <a:r>
              <a:rPr lang="fa-IR" sz="2800" dirty="0">
                <a:cs typeface="B Titr" pitchFamily="2" charset="-78"/>
              </a:rPr>
              <a:t>ر</a:t>
            </a:r>
          </a:p>
        </p:txBody>
      </p:sp>
      <p:sp>
        <p:nvSpPr>
          <p:cNvPr id="3" name="Subtitle 2"/>
          <p:cNvSpPr>
            <a:spLocks noGrp="1"/>
          </p:cNvSpPr>
          <p:nvPr>
            <p:ph type="subTitle" idx="1"/>
          </p:nvPr>
        </p:nvSpPr>
        <p:spPr>
          <a:xfrm>
            <a:off x="2643188" y="4786313"/>
            <a:ext cx="5754687" cy="1460500"/>
          </a:xfrm>
        </p:spPr>
        <p:txBody>
          <a:bodyPr/>
          <a:lstStyle/>
          <a:p>
            <a:pPr eaLnBrk="1" hangingPunct="1"/>
            <a:endParaRPr lang="fa-IR" dirty="0" smtClean="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nodePh="1">
                                  <p:stCondLst>
                                    <p:cond delay="0"/>
                                  </p:stCondLst>
                                  <p:endCondLst>
                                    <p:cond evt="begin" delay="0">
                                      <p:tn val="12"/>
                                    </p:cond>
                                  </p:end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just" rtl="1" eaLnBrk="1" fontAlgn="auto" hangingPunct="1">
              <a:spcAft>
                <a:spcPts val="0"/>
              </a:spcAft>
              <a:defRPr/>
            </a:pPr>
            <a:r>
              <a:rPr lang="ar-SA" dirty="0" smtClean="0">
                <a:cs typeface="B Titr" pitchFamily="2" charset="-78"/>
              </a:rPr>
              <a:t>طول مدت مواجهه چقدر است؟</a:t>
            </a:r>
            <a:endParaRPr lang="fa-IR" dirty="0">
              <a:cs typeface="B Titr" pitchFamily="2" charset="-78"/>
            </a:endParaRPr>
          </a:p>
        </p:txBody>
      </p:sp>
      <p:sp>
        <p:nvSpPr>
          <p:cNvPr id="3" name="Content Placeholder 2"/>
          <p:cNvSpPr>
            <a:spLocks noGrp="1"/>
          </p:cNvSpPr>
          <p:nvPr>
            <p:ph idx="1"/>
          </p:nvPr>
        </p:nvSpPr>
        <p:spPr/>
        <p:txBody>
          <a:bodyPr/>
          <a:lstStyle/>
          <a:p>
            <a:pPr algn="just" rtl="1" eaLnBrk="1" hangingPunct="1">
              <a:buFont typeface="Wingdings 2" pitchFamily="18" charset="2"/>
              <a:buNone/>
            </a:pPr>
            <a:r>
              <a:rPr lang="ar-SA" smtClean="0">
                <a:cs typeface="B Titr" pitchFamily="2" charset="-78"/>
              </a:rPr>
              <a:t>مدت زماني كه نيروي كار با يك عامل زيان آور در تماس است، يكي از فاكتورهاي بي نهايت مهم و تعيين كننده در ميزان مخاطرات محسوب مي شود. مدت زمان مواجهه به همراه مقدار عامل زيان آور، شدت مواجهه نيروي كار با عامل مذبور را تعيين خواهد كرد و بدين ترتيب متخصص بهداشت حرفه اي از طريق مقايسه آن با مقادير مجاز، مخاطره آميز بودن مواجهه را تعيين مي نمايد</a:t>
            </a:r>
            <a:r>
              <a:rPr lang="en-US" smtClean="0">
                <a:cs typeface="B Titr" pitchFamily="2" charset="-78"/>
              </a:rPr>
              <a:t>.</a:t>
            </a:r>
          </a:p>
          <a:p>
            <a:pPr algn="just" eaLnBrk="1" hangingPunct="1">
              <a:buFont typeface="Wingdings 2" pitchFamily="18" charset="2"/>
              <a:buNone/>
            </a:pPr>
            <a:endParaRPr lang="fa-IR"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just" rtl="1" eaLnBrk="1" fontAlgn="auto" hangingPunct="1">
              <a:spcAft>
                <a:spcPts val="0"/>
              </a:spcAft>
              <a:defRPr/>
            </a:pPr>
            <a:r>
              <a:rPr lang="ar-SA" dirty="0" smtClean="0">
                <a:cs typeface="B Titr" pitchFamily="2" charset="-78"/>
              </a:rPr>
              <a:t>راه ورود يا مواجهه با عامل زيان آور چيست؟</a:t>
            </a:r>
            <a:endParaRPr lang="fa-IR" dirty="0">
              <a:cs typeface="B Titr" pitchFamily="2" charset="-78"/>
            </a:endParaRPr>
          </a:p>
        </p:txBody>
      </p:sp>
      <p:sp>
        <p:nvSpPr>
          <p:cNvPr id="3" name="Content Placeholder 2"/>
          <p:cNvSpPr>
            <a:spLocks noGrp="1"/>
          </p:cNvSpPr>
          <p:nvPr>
            <p:ph idx="1"/>
          </p:nvPr>
        </p:nvSpPr>
        <p:spPr/>
        <p:txBody>
          <a:bodyPr/>
          <a:lstStyle/>
          <a:p>
            <a:pPr algn="r" rtl="1" eaLnBrk="1" hangingPunct="1">
              <a:buFont typeface="Wingdings 2" pitchFamily="18" charset="2"/>
              <a:buNone/>
            </a:pPr>
            <a:r>
              <a:rPr lang="ar-SA" smtClean="0">
                <a:cs typeface="B Titr" pitchFamily="2" charset="-78"/>
              </a:rPr>
              <a:t>بطور كلي سه راه اصلي براي ورود مواد به بدن وجود دارد</a:t>
            </a:r>
            <a:r>
              <a:rPr lang="en-US" smtClean="0">
                <a:cs typeface="B Titr" pitchFamily="2" charset="-78"/>
              </a:rPr>
              <a:t>:</a:t>
            </a:r>
          </a:p>
          <a:p>
            <a:pPr algn="r" rtl="1" eaLnBrk="1" hangingPunct="1"/>
            <a:r>
              <a:rPr lang="ar-SA" smtClean="0">
                <a:cs typeface="B Titr" pitchFamily="2" charset="-78"/>
              </a:rPr>
              <a:t>استنشاق(كه عمده ترين راه ورود مواد شيميايي به بدن را در محيط هاي كار به خود اختصاص مي دهد</a:t>
            </a:r>
            <a:r>
              <a:rPr lang="en-US" smtClean="0">
                <a:cs typeface="B Titr" pitchFamily="2" charset="-78"/>
              </a:rPr>
              <a:t>(.</a:t>
            </a:r>
          </a:p>
          <a:p>
            <a:pPr algn="r" rtl="1" eaLnBrk="1" hangingPunct="1"/>
            <a:r>
              <a:rPr lang="ar-SA" smtClean="0">
                <a:cs typeface="B Titr" pitchFamily="2" charset="-78"/>
              </a:rPr>
              <a:t>پوست</a:t>
            </a:r>
            <a:endParaRPr lang="en-US" smtClean="0">
              <a:cs typeface="B Titr" pitchFamily="2" charset="-78"/>
            </a:endParaRPr>
          </a:p>
          <a:p>
            <a:pPr algn="r" rtl="1" eaLnBrk="1" hangingPunct="1"/>
            <a:r>
              <a:rPr lang="ar-SA" smtClean="0">
                <a:cs typeface="B Titr" pitchFamily="2" charset="-78"/>
              </a:rPr>
              <a:t>دستگاه گوارش(حائز كمترين اهميت از جنبه مواجهه شغلي در خصوص ورود مواد به بدن محسوب مي شود</a:t>
            </a:r>
            <a:r>
              <a:rPr lang="en-US" smtClean="0">
                <a:cs typeface="B Titr" pitchFamily="2" charset="-78"/>
              </a:rPr>
              <a:t>(.</a:t>
            </a:r>
          </a:p>
          <a:p>
            <a:pPr algn="r" rtl="1" eaLnBrk="1" hangingPunct="1">
              <a:buFont typeface="Wingdings 2" pitchFamily="18" charset="2"/>
              <a:buNone/>
            </a:pPr>
            <a:endParaRPr lang="fa-IR"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linds(horizont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just" rtl="1" eaLnBrk="1" fontAlgn="auto" hangingPunct="1">
              <a:spcAft>
                <a:spcPts val="0"/>
              </a:spcAft>
              <a:defRPr/>
            </a:pPr>
            <a:r>
              <a:rPr lang="ar-SA" dirty="0" smtClean="0">
                <a:cs typeface="B Titr" pitchFamily="2" charset="-78"/>
              </a:rPr>
              <a:t>حساسيت هاي فردي افراد در معرض چيست؟</a:t>
            </a:r>
            <a:endParaRPr lang="fa-IR" dirty="0">
              <a:cs typeface="B Titr" pitchFamily="2" charset="-78"/>
            </a:endParaRPr>
          </a:p>
        </p:txBody>
      </p:sp>
      <p:sp>
        <p:nvSpPr>
          <p:cNvPr id="3" name="Content Placeholder 2"/>
          <p:cNvSpPr>
            <a:spLocks noGrp="1"/>
          </p:cNvSpPr>
          <p:nvPr>
            <p:ph idx="1"/>
          </p:nvPr>
        </p:nvSpPr>
        <p:spPr/>
        <p:txBody>
          <a:bodyPr/>
          <a:lstStyle/>
          <a:p>
            <a:pPr algn="r" eaLnBrk="1" hangingPunct="1">
              <a:buFont typeface="Wingdings 2" pitchFamily="18" charset="2"/>
              <a:buNone/>
            </a:pPr>
            <a:r>
              <a:rPr lang="ar-SA" smtClean="0">
                <a:cs typeface="B Titr" pitchFamily="2" charset="-78"/>
              </a:rPr>
              <a:t>بطور كلي واكنش افراد در برابر موادي كه با آنها مواجه مي شوند يكسان نيست. </a:t>
            </a:r>
            <a:endParaRPr lang="fa-IR" smtClean="0">
              <a:cs typeface="B Titr" pitchFamily="2" charset="-78"/>
            </a:endParaRPr>
          </a:p>
          <a:p>
            <a:pPr algn="just" rtl="1" eaLnBrk="1" hangingPunct="1">
              <a:buFont typeface="Wingdings 2" pitchFamily="18" charset="2"/>
              <a:buNone/>
            </a:pPr>
            <a:r>
              <a:rPr lang="ar-SA" smtClean="0">
                <a:cs typeface="B Titr" pitchFamily="2" charset="-78"/>
              </a:rPr>
              <a:t>بنابراين به دنبال كسب پاسخ كافي در خصوص پنج سوال فوق كه عمدتا با استفاده از اندازه گيري توسط ابزارهاي سنجش انجام مي پذيرد، متخصص بهداشت حرفه اي قادر خواهد بود كه برنامه هاي مربوط به كنترل را </a:t>
            </a:r>
            <a:r>
              <a:rPr lang="fa-IR" smtClean="0">
                <a:cs typeface="B Titr" pitchFamily="2" charset="-78"/>
              </a:rPr>
              <a:t>تعیین نماید.</a:t>
            </a:r>
            <a:endParaRPr lang="en-US" smtClean="0">
              <a:cs typeface="B Titr" pitchFamily="2" charset="-78"/>
            </a:endParaRPr>
          </a:p>
          <a:p>
            <a:pPr algn="just" eaLnBrk="1" hangingPunct="1">
              <a:buFont typeface="Wingdings 2" pitchFamily="18" charset="2"/>
              <a:buNone/>
            </a:pPr>
            <a:endParaRPr lang="fa-IR"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just" rtl="1" eaLnBrk="1" fontAlgn="auto" hangingPunct="1">
              <a:spcAft>
                <a:spcPts val="0"/>
              </a:spcAft>
              <a:defRPr/>
            </a:pPr>
            <a:r>
              <a:rPr lang="ar-SA" dirty="0" smtClean="0">
                <a:cs typeface="B Titr" pitchFamily="2" charset="-78"/>
              </a:rPr>
              <a:t>كنترل</a:t>
            </a:r>
            <a:endParaRPr lang="fa-IR" dirty="0">
              <a:cs typeface="B Titr" pitchFamily="2" charset="-78"/>
            </a:endParaRPr>
          </a:p>
        </p:txBody>
      </p:sp>
      <p:sp>
        <p:nvSpPr>
          <p:cNvPr id="3" name="Content Placeholder 2"/>
          <p:cNvSpPr>
            <a:spLocks noGrp="1"/>
          </p:cNvSpPr>
          <p:nvPr>
            <p:ph idx="1"/>
          </p:nvPr>
        </p:nvSpPr>
        <p:spPr/>
        <p:txBody>
          <a:bodyPr>
            <a:normAutofit lnSpcReduction="10000"/>
          </a:bodyPr>
          <a:lstStyle/>
          <a:p>
            <a:pPr marL="274320" indent="-274320" algn="just" rtl="1" eaLnBrk="1" fontAlgn="auto" hangingPunct="1">
              <a:spcAft>
                <a:spcPts val="0"/>
              </a:spcAft>
              <a:buFont typeface="Wingdings 2"/>
              <a:buNone/>
              <a:defRPr/>
            </a:pPr>
            <a:r>
              <a:rPr lang="ar-SA" dirty="0" smtClean="0">
                <a:cs typeface="B Titr" pitchFamily="2" charset="-78"/>
              </a:rPr>
              <a:t>پس از مقايسه ميزان عامل زيان اور با استانداردهاي مربوطه بسته به نتيجه اي كه از فرايند ارزشيابي بدست آمده است، متخصص بهداشت حرفه اي اقدامات كنترلي مناسب را انتخاب خواهد نمود. </a:t>
            </a:r>
            <a:endParaRPr lang="fa-IR" dirty="0" smtClean="0">
              <a:cs typeface="B Titr" pitchFamily="2" charset="-78"/>
            </a:endParaRPr>
          </a:p>
          <a:p>
            <a:pPr marL="274320" indent="-274320" algn="just" rtl="1" eaLnBrk="1" fontAlgn="auto" hangingPunct="1">
              <a:spcAft>
                <a:spcPts val="0"/>
              </a:spcAft>
              <a:buFont typeface="Wingdings 2"/>
              <a:buNone/>
              <a:defRPr/>
            </a:pPr>
            <a:r>
              <a:rPr lang="ar-SA" dirty="0" smtClean="0">
                <a:cs typeface="B Titr" pitchFamily="2" charset="-78"/>
              </a:rPr>
              <a:t>به بياني ديگر، ارزشيابي ممكن است نشاندهنده آن باشد كه فرايند مورد مطالعه تحت شرايط كاري مورد بررسي فاقد هرگونه خطري براي سلامت نيروي كار است، بنابراين خطر بالقوه اي وجود نداشته و شايد اقدامات محدودي به منظور افزايش اطمينان از بي خطري فرايند انجام پذيرد. اما از سوي ديگر، ارزشيابي ممكن است گوياي خطري جدي باشد كه در اينصورت اقدام فوري را جهت حذف عامل مخاطره آميز طلب مي نمايد. </a:t>
            </a:r>
            <a:endParaRPr lang="fa-IR" dirty="0"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just" rtl="1" eaLnBrk="1" fontAlgn="auto" hangingPunct="1">
              <a:spcAft>
                <a:spcPts val="0"/>
              </a:spcAft>
              <a:defRPr/>
            </a:pPr>
            <a:r>
              <a:rPr lang="ar-SA" dirty="0" smtClean="0">
                <a:cs typeface="B Titr" pitchFamily="2" charset="-78"/>
              </a:rPr>
              <a:t>مهمترين اقدامات كنترلي </a:t>
            </a:r>
            <a:endParaRPr lang="fa-IR" dirty="0">
              <a:cs typeface="B Titr" pitchFamily="2" charset="-78"/>
            </a:endParaRPr>
          </a:p>
        </p:txBody>
      </p:sp>
      <p:sp>
        <p:nvSpPr>
          <p:cNvPr id="3" name="Content Placeholder 2"/>
          <p:cNvSpPr>
            <a:spLocks noGrp="1"/>
          </p:cNvSpPr>
          <p:nvPr>
            <p:ph idx="1"/>
          </p:nvPr>
        </p:nvSpPr>
        <p:spPr/>
        <p:txBody>
          <a:bodyPr>
            <a:normAutofit/>
          </a:bodyPr>
          <a:lstStyle/>
          <a:p>
            <a:pPr marL="514350" indent="-514350" algn="r" rtl="1" eaLnBrk="1" fontAlgn="auto" hangingPunct="1">
              <a:spcAft>
                <a:spcPts val="0"/>
              </a:spcAft>
              <a:buFont typeface="Wingdings 2"/>
              <a:buNone/>
              <a:defRPr/>
            </a:pPr>
            <a:endParaRPr lang="fa-IR" dirty="0" smtClean="0">
              <a:cs typeface="B Titr" pitchFamily="2" charset="-78"/>
            </a:endParaRPr>
          </a:p>
          <a:p>
            <a:pPr marL="274320" indent="-274320" algn="r" rtl="1" eaLnBrk="1" fontAlgn="auto" hangingPunct="1">
              <a:spcAft>
                <a:spcPts val="0"/>
              </a:spcAft>
              <a:buFont typeface="Wingdings" pitchFamily="2" charset="2"/>
              <a:buChar char="q"/>
              <a:defRPr/>
            </a:pPr>
            <a:r>
              <a:rPr lang="ar-SA" dirty="0" smtClean="0">
                <a:cs typeface="B Titr" pitchFamily="2" charset="-78"/>
              </a:rPr>
              <a:t>اقدامات كنترل مهندسي مانند تهويه صنعتي ، استفاده از شيشه دو جداره ، </a:t>
            </a:r>
            <a:r>
              <a:rPr lang="fa-IR" dirty="0" smtClean="0">
                <a:cs typeface="B Titr" pitchFamily="2" charset="-78"/>
              </a:rPr>
              <a:t> محصور سازی ، جداسازی </a:t>
            </a:r>
            <a:r>
              <a:rPr lang="ar-SA" dirty="0" smtClean="0">
                <a:cs typeface="B Titr" pitchFamily="2" charset="-78"/>
              </a:rPr>
              <a:t>و...</a:t>
            </a:r>
            <a:endParaRPr lang="fa-IR" dirty="0" smtClean="0">
              <a:cs typeface="B Titr" pitchFamily="2" charset="-78"/>
            </a:endParaRPr>
          </a:p>
          <a:p>
            <a:pPr marL="274320" indent="-274320" algn="r" rtl="1" eaLnBrk="1" fontAlgn="auto" hangingPunct="1">
              <a:spcAft>
                <a:spcPts val="0"/>
              </a:spcAft>
              <a:buFont typeface="Wingdings" pitchFamily="2" charset="2"/>
              <a:buChar char="q"/>
              <a:defRPr/>
            </a:pPr>
            <a:r>
              <a:rPr lang="ar-SA" dirty="0" smtClean="0">
                <a:cs typeface="B Titr" pitchFamily="2" charset="-78"/>
              </a:rPr>
              <a:t>اقدامات مديريتي مانند كاهش مدت تماس با عوامل زيان آور و تغيير شغل و ... </a:t>
            </a:r>
            <a:endParaRPr lang="fa-IR" dirty="0" smtClean="0">
              <a:cs typeface="B Titr" pitchFamily="2" charset="-78"/>
            </a:endParaRPr>
          </a:p>
          <a:p>
            <a:pPr marL="274320" indent="-274320" algn="r" rtl="1" eaLnBrk="1" fontAlgn="auto" hangingPunct="1">
              <a:spcAft>
                <a:spcPts val="0"/>
              </a:spcAft>
              <a:buFont typeface="Wingdings" pitchFamily="2" charset="2"/>
              <a:buChar char="q"/>
              <a:defRPr/>
            </a:pPr>
            <a:r>
              <a:rPr lang="ar-SA" dirty="0" smtClean="0">
                <a:cs typeface="B Titr" pitchFamily="2" charset="-78"/>
              </a:rPr>
              <a:t>تهيه وسايل حفاظت فردي مناسب</a:t>
            </a:r>
            <a:endParaRPr lang="fa-IR" dirty="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just" rtl="1" eaLnBrk="1" fontAlgn="auto" hangingPunct="1">
              <a:spcAft>
                <a:spcPts val="0"/>
              </a:spcAft>
              <a:defRPr/>
            </a:pPr>
            <a:r>
              <a:rPr lang="ar-SA" dirty="0" smtClean="0">
                <a:cs typeface="B Titr" pitchFamily="2" charset="-78"/>
              </a:rPr>
              <a:t>كنترل مخاطرات</a:t>
            </a:r>
            <a:endParaRPr lang="fa-IR" dirty="0">
              <a:cs typeface="B Titr" pitchFamily="2" charset="-78"/>
            </a:endParaRPr>
          </a:p>
        </p:txBody>
      </p:sp>
      <p:sp>
        <p:nvSpPr>
          <p:cNvPr id="3" name="Content Placeholder 2"/>
          <p:cNvSpPr>
            <a:spLocks noGrp="1"/>
          </p:cNvSpPr>
          <p:nvPr>
            <p:ph idx="1"/>
          </p:nvPr>
        </p:nvSpPr>
        <p:spPr>
          <a:xfrm>
            <a:off x="457200" y="1609725"/>
            <a:ext cx="7239000" cy="819150"/>
          </a:xfrm>
        </p:spPr>
        <p:txBody>
          <a:bodyPr/>
          <a:lstStyle/>
          <a:p>
            <a:pPr algn="just" rtl="1" eaLnBrk="1" hangingPunct="1">
              <a:buFont typeface="Wingdings 2" pitchFamily="18" charset="2"/>
              <a:buNone/>
            </a:pPr>
            <a:r>
              <a:rPr lang="ar-SA" smtClean="0">
                <a:cs typeface="B Titr" pitchFamily="2" charset="-78"/>
              </a:rPr>
              <a:t>انواع روشهاي كنترلي به ترتيب</a:t>
            </a:r>
            <a:r>
              <a:rPr lang="fa-IR" smtClean="0">
                <a:cs typeface="B Titr" pitchFamily="2" charset="-78"/>
              </a:rPr>
              <a:t>:</a:t>
            </a:r>
          </a:p>
          <a:p>
            <a:pPr algn="just" eaLnBrk="1" hangingPunct="1">
              <a:buFont typeface="Wingdings 2" pitchFamily="18" charset="2"/>
              <a:buNone/>
            </a:pPr>
            <a:endParaRPr lang="fa-IR" smtClean="0">
              <a:cs typeface="B Titr" pitchFamily="2" charset="-78"/>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500313"/>
            <a:ext cx="7358063"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eaLnBrk="1" fontAlgn="auto" hangingPunct="1">
              <a:spcAft>
                <a:spcPts val="0"/>
              </a:spcAft>
              <a:defRPr/>
            </a:pPr>
            <a:r>
              <a:rPr lang="ar-SA" dirty="0" smtClean="0">
                <a:cs typeface="B Titr" pitchFamily="2" charset="-78"/>
              </a:rPr>
              <a:t>كنترل در منبع</a:t>
            </a:r>
            <a:endParaRPr lang="fa-IR" dirty="0">
              <a:cs typeface="B Titr" pitchFamily="2" charset="-78"/>
            </a:endParaRPr>
          </a:p>
        </p:txBody>
      </p:sp>
      <p:sp>
        <p:nvSpPr>
          <p:cNvPr id="5" name="Content Placeholder 4"/>
          <p:cNvSpPr>
            <a:spLocks noGrp="1"/>
          </p:cNvSpPr>
          <p:nvPr>
            <p:ph sz="half" idx="1"/>
          </p:nvPr>
        </p:nvSpPr>
        <p:spPr>
          <a:xfrm>
            <a:off x="4357688" y="1571625"/>
            <a:ext cx="3521075" cy="4525963"/>
          </a:xfrm>
        </p:spPr>
        <p:txBody>
          <a:bodyPr/>
          <a:lstStyle/>
          <a:p>
            <a:pPr algn="r" rtl="1" eaLnBrk="1" hangingPunct="1"/>
            <a:r>
              <a:rPr lang="ar-SA" smtClean="0">
                <a:cs typeface="B Titr" pitchFamily="2" charset="-78"/>
              </a:rPr>
              <a:t>جايگزيني</a:t>
            </a:r>
            <a:endParaRPr lang="en-US" smtClean="0">
              <a:cs typeface="B Titr" pitchFamily="2" charset="-78"/>
            </a:endParaRPr>
          </a:p>
          <a:p>
            <a:pPr algn="just" rtl="1" eaLnBrk="1" hangingPunct="1"/>
            <a:r>
              <a:rPr lang="ar-SA" smtClean="0">
                <a:cs typeface="B Titr" pitchFamily="2" charset="-78"/>
              </a:rPr>
              <a:t>تغيير در پروسه</a:t>
            </a:r>
            <a:endParaRPr lang="en-US" smtClean="0">
              <a:cs typeface="B Titr" pitchFamily="2" charset="-78"/>
            </a:endParaRPr>
          </a:p>
          <a:p>
            <a:pPr algn="just" rtl="1" eaLnBrk="1" hangingPunct="1"/>
            <a:r>
              <a:rPr lang="ar-SA" smtClean="0">
                <a:cs typeface="B Titr" pitchFamily="2" charset="-78"/>
              </a:rPr>
              <a:t>محصورسازي فرايند</a:t>
            </a:r>
            <a:endParaRPr lang="en-US" smtClean="0">
              <a:cs typeface="B Titr" pitchFamily="2" charset="-78"/>
            </a:endParaRPr>
          </a:p>
          <a:p>
            <a:pPr algn="just" rtl="1" eaLnBrk="1" hangingPunct="1"/>
            <a:r>
              <a:rPr lang="ar-SA" smtClean="0">
                <a:cs typeface="B Titr" pitchFamily="2" charset="-78"/>
              </a:rPr>
              <a:t>جداسازي فرايند</a:t>
            </a:r>
            <a:endParaRPr lang="en-US" smtClean="0">
              <a:cs typeface="B Titr" pitchFamily="2" charset="-78"/>
            </a:endParaRPr>
          </a:p>
          <a:p>
            <a:pPr algn="just" rtl="1" eaLnBrk="1" hangingPunct="1"/>
            <a:r>
              <a:rPr lang="ar-SA" smtClean="0">
                <a:cs typeface="B Titr" pitchFamily="2" charset="-78"/>
              </a:rPr>
              <a:t>روش مرطوب سازي</a:t>
            </a:r>
            <a:endParaRPr lang="en-US" smtClean="0">
              <a:cs typeface="B Titr" pitchFamily="2" charset="-78"/>
            </a:endParaRPr>
          </a:p>
          <a:p>
            <a:pPr algn="just" rtl="1" eaLnBrk="1" hangingPunct="1"/>
            <a:r>
              <a:rPr lang="ar-SA" smtClean="0">
                <a:cs typeface="B Titr" pitchFamily="2" charset="-78"/>
              </a:rPr>
              <a:t>تهويه موضعي</a:t>
            </a:r>
            <a:endParaRPr lang="en-US" smtClean="0">
              <a:cs typeface="B Titr" pitchFamily="2" charset="-78"/>
            </a:endParaRPr>
          </a:p>
          <a:p>
            <a:pPr algn="just" rtl="1" eaLnBrk="1" hangingPunct="1"/>
            <a:r>
              <a:rPr lang="ar-SA" smtClean="0">
                <a:cs typeface="B Titr" pitchFamily="2" charset="-78"/>
              </a:rPr>
              <a:t>تعمير و نگهداري منظم</a:t>
            </a:r>
            <a:endParaRPr lang="fa-IR" smtClean="0">
              <a:cs typeface="B Titr" pitchFamily="2" charset="-78"/>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428750"/>
            <a:ext cx="34290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21"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p:cTn id="27"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2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5">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 calcmode="lin" valueType="num">
                                      <p:cBhvr>
                                        <p:cTn id="34"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35"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 calcmode="lin" valueType="num">
                                      <p:cBhvr>
                                        <p:cTn id="41"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42"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43" dur="1000"/>
                                        <p:tgtEl>
                                          <p:spTgt spid="5">
                                            <p:txEl>
                                              <p:pRg st="3" end="3"/>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 calcmode="lin" valueType="num">
                                      <p:cBhvr>
                                        <p:cTn id="48"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49"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50" dur="1000"/>
                                        <p:tgtEl>
                                          <p:spTgt spid="5">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0" presetClass="entr" presetSubtype="0" decel="100000" fill="hold" grpId="0"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 calcmode="lin" valueType="num">
                                      <p:cBhvr>
                                        <p:cTn id="55"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56"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57" dur="1000"/>
                                        <p:tgtEl>
                                          <p:spTgt spid="5">
                                            <p:txEl>
                                              <p:pRg st="5" end="5"/>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5">
                                            <p:txEl>
                                              <p:pRg st="6" end="6"/>
                                            </p:txEl>
                                          </p:spTgt>
                                        </p:tgtEl>
                                        <p:attrNameLst>
                                          <p:attrName>style.visibility</p:attrName>
                                        </p:attrNameLst>
                                      </p:cBhvr>
                                      <p:to>
                                        <p:strVal val="visible"/>
                                      </p:to>
                                    </p:set>
                                    <p:anim calcmode="lin" valueType="num">
                                      <p:cBhvr>
                                        <p:cTn id="62" dur="1000" fill="hold"/>
                                        <p:tgtEl>
                                          <p:spTgt spid="5">
                                            <p:txEl>
                                              <p:pRg st="6" end="6"/>
                                            </p:txEl>
                                          </p:spTgt>
                                        </p:tgtEl>
                                        <p:attrNameLst>
                                          <p:attrName>ppt_w</p:attrName>
                                        </p:attrNameLst>
                                      </p:cBhvr>
                                      <p:tavLst>
                                        <p:tav tm="0">
                                          <p:val>
                                            <p:strVal val="#ppt_w+.3"/>
                                          </p:val>
                                        </p:tav>
                                        <p:tav tm="100000">
                                          <p:val>
                                            <p:strVal val="#ppt_w"/>
                                          </p:val>
                                        </p:tav>
                                      </p:tavLst>
                                    </p:anim>
                                    <p:anim calcmode="lin" valueType="num">
                                      <p:cBhvr>
                                        <p:cTn id="63"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64"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eaLnBrk="1" fontAlgn="auto" hangingPunct="1">
              <a:spcAft>
                <a:spcPts val="0"/>
              </a:spcAft>
              <a:defRPr/>
            </a:pPr>
            <a:r>
              <a:rPr lang="ar-SA" dirty="0" smtClean="0">
                <a:cs typeface="B Titr" pitchFamily="2" charset="-78"/>
              </a:rPr>
              <a:t>كنترل در مسير</a:t>
            </a:r>
            <a:endParaRPr lang="fa-IR" dirty="0">
              <a:cs typeface="B Titr" pitchFamily="2" charset="-78"/>
            </a:endParaRPr>
          </a:p>
        </p:txBody>
      </p:sp>
      <p:sp>
        <p:nvSpPr>
          <p:cNvPr id="9" name="Content Placeholder 8"/>
          <p:cNvSpPr>
            <a:spLocks noGrp="1"/>
          </p:cNvSpPr>
          <p:nvPr>
            <p:ph sz="half" idx="1"/>
          </p:nvPr>
        </p:nvSpPr>
        <p:spPr>
          <a:xfrm>
            <a:off x="4000500" y="2000250"/>
            <a:ext cx="3571875" cy="4025900"/>
          </a:xfrm>
        </p:spPr>
        <p:txBody>
          <a:bodyPr/>
          <a:lstStyle/>
          <a:p>
            <a:pPr algn="just" rtl="1" eaLnBrk="1" hangingPunct="1"/>
            <a:r>
              <a:rPr lang="ar-SA" smtClean="0">
                <a:cs typeface="B Titr" pitchFamily="2" charset="-78"/>
              </a:rPr>
              <a:t>ت</a:t>
            </a:r>
            <a:r>
              <a:rPr lang="fa-IR" smtClean="0">
                <a:cs typeface="B Titr" pitchFamily="2" charset="-78"/>
              </a:rPr>
              <a:t>ه</a:t>
            </a:r>
            <a:r>
              <a:rPr lang="ar-SA" smtClean="0">
                <a:cs typeface="B Titr" pitchFamily="2" charset="-78"/>
              </a:rPr>
              <a:t>ويه مكشي موضعي</a:t>
            </a:r>
            <a:endParaRPr lang="en-US" smtClean="0">
              <a:cs typeface="B Titr" pitchFamily="2" charset="-78"/>
            </a:endParaRPr>
          </a:p>
          <a:p>
            <a:pPr algn="just" rtl="1" eaLnBrk="1" hangingPunct="1"/>
            <a:r>
              <a:rPr lang="ar-SA" smtClean="0">
                <a:cs typeface="B Titr" pitchFamily="2" charset="-78"/>
              </a:rPr>
              <a:t>تهويه ترقيقي</a:t>
            </a:r>
            <a:endParaRPr lang="en-US" smtClean="0">
              <a:cs typeface="B Titr" pitchFamily="2" charset="-78"/>
            </a:endParaRPr>
          </a:p>
          <a:p>
            <a:pPr algn="just" rtl="1" eaLnBrk="1" hangingPunct="1"/>
            <a:r>
              <a:rPr lang="ar-SA" smtClean="0">
                <a:cs typeface="B Titr" pitchFamily="2" charset="-78"/>
              </a:rPr>
              <a:t>فاصله</a:t>
            </a:r>
            <a:endParaRPr lang="en-US" smtClean="0">
              <a:cs typeface="B Titr" pitchFamily="2" charset="-78"/>
            </a:endParaRPr>
          </a:p>
          <a:p>
            <a:pPr algn="just" rtl="1" eaLnBrk="1" hangingPunct="1"/>
            <a:r>
              <a:rPr lang="ar-SA" smtClean="0">
                <a:cs typeface="B Titr" pitchFamily="2" charset="-78"/>
              </a:rPr>
              <a:t>پايش مدوام محيط</a:t>
            </a:r>
            <a:endParaRPr lang="en-US" smtClean="0">
              <a:cs typeface="B Titr" pitchFamily="2" charset="-78"/>
            </a:endParaRPr>
          </a:p>
          <a:p>
            <a:pPr algn="just" rtl="1" eaLnBrk="1" hangingPunct="1"/>
            <a:r>
              <a:rPr lang="ar-SA" sz="2400" smtClean="0">
                <a:cs typeface="B Titr" pitchFamily="2" charset="-78"/>
              </a:rPr>
              <a:t>برنامه تعمير و نگهداري منظم</a:t>
            </a:r>
            <a:endParaRPr lang="en-US" sz="2400" smtClean="0">
              <a:cs typeface="B Titr" pitchFamily="2" charset="-78"/>
            </a:endParaRPr>
          </a:p>
          <a:p>
            <a:pPr algn="just" rtl="1" eaLnBrk="1" hangingPunct="1"/>
            <a:endParaRPr lang="fa-IR" smtClean="0">
              <a:cs typeface="B Titr" pitchFamily="2" charset="-78"/>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785938"/>
            <a:ext cx="307181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p:cTn id="20" dur="1000" fill="hold"/>
                                        <p:tgtEl>
                                          <p:spTgt spid="9">
                                            <p:txEl>
                                              <p:pRg st="0" end="0"/>
                                            </p:txEl>
                                          </p:spTgt>
                                        </p:tgtEl>
                                        <p:attrNameLst>
                                          <p:attrName>ppt_w</p:attrName>
                                        </p:attrNameLst>
                                      </p:cBhvr>
                                      <p:tavLst>
                                        <p:tav tm="0">
                                          <p:val>
                                            <p:strVal val="#ppt_w+.3"/>
                                          </p:val>
                                        </p:tav>
                                        <p:tav tm="100000">
                                          <p:val>
                                            <p:strVal val="#ppt_w"/>
                                          </p:val>
                                        </p:tav>
                                      </p:tavLst>
                                    </p:anim>
                                    <p:anim calcmode="lin" valueType="num">
                                      <p:cBhvr>
                                        <p:cTn id="21"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p:cTn id="27" dur="1000" fill="hold"/>
                                        <p:tgtEl>
                                          <p:spTgt spid="9">
                                            <p:txEl>
                                              <p:pRg st="1" end="1"/>
                                            </p:txEl>
                                          </p:spTgt>
                                        </p:tgtEl>
                                        <p:attrNameLst>
                                          <p:attrName>ppt_w</p:attrName>
                                        </p:attrNameLst>
                                      </p:cBhvr>
                                      <p:tavLst>
                                        <p:tav tm="0">
                                          <p:val>
                                            <p:strVal val="#ppt_w+.3"/>
                                          </p:val>
                                        </p:tav>
                                        <p:tav tm="100000">
                                          <p:val>
                                            <p:strVal val="#ppt_w"/>
                                          </p:val>
                                        </p:tav>
                                      </p:tavLst>
                                    </p:anim>
                                    <p:anim calcmode="lin" valueType="num">
                                      <p:cBhvr>
                                        <p:cTn id="28"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9">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 calcmode="lin" valueType="num">
                                      <p:cBhvr>
                                        <p:cTn id="34" dur="1000" fill="hold"/>
                                        <p:tgtEl>
                                          <p:spTgt spid="9">
                                            <p:txEl>
                                              <p:pRg st="2" end="2"/>
                                            </p:txEl>
                                          </p:spTgt>
                                        </p:tgtEl>
                                        <p:attrNameLst>
                                          <p:attrName>ppt_w</p:attrName>
                                        </p:attrNameLst>
                                      </p:cBhvr>
                                      <p:tavLst>
                                        <p:tav tm="0">
                                          <p:val>
                                            <p:strVal val="#ppt_w+.3"/>
                                          </p:val>
                                        </p:tav>
                                        <p:tav tm="100000">
                                          <p:val>
                                            <p:strVal val="#ppt_w"/>
                                          </p:val>
                                        </p:tav>
                                      </p:tavLst>
                                    </p:anim>
                                    <p:anim calcmode="lin" valueType="num">
                                      <p:cBhvr>
                                        <p:cTn id="35" dur="1000" fill="hold"/>
                                        <p:tgtEl>
                                          <p:spTgt spid="9">
                                            <p:txEl>
                                              <p:pRg st="2" end="2"/>
                                            </p:txEl>
                                          </p:spTgt>
                                        </p:tgtEl>
                                        <p:attrNameLst>
                                          <p:attrName>ppt_h</p:attrName>
                                        </p:attrNameLst>
                                      </p:cBhvr>
                                      <p:tavLst>
                                        <p:tav tm="0">
                                          <p:val>
                                            <p:strVal val="#ppt_h"/>
                                          </p:val>
                                        </p:tav>
                                        <p:tav tm="100000">
                                          <p:val>
                                            <p:strVal val="#ppt_h"/>
                                          </p:val>
                                        </p:tav>
                                      </p:tavLst>
                                    </p:anim>
                                    <p:animEffect transition="in" filter="fade">
                                      <p:cBhvr>
                                        <p:cTn id="36" dur="1000"/>
                                        <p:tgtEl>
                                          <p:spTgt spid="9">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 calcmode="lin" valueType="num">
                                      <p:cBhvr>
                                        <p:cTn id="41" dur="1000" fill="hold"/>
                                        <p:tgtEl>
                                          <p:spTgt spid="9">
                                            <p:txEl>
                                              <p:pRg st="3" end="3"/>
                                            </p:txEl>
                                          </p:spTgt>
                                        </p:tgtEl>
                                        <p:attrNameLst>
                                          <p:attrName>ppt_w</p:attrName>
                                        </p:attrNameLst>
                                      </p:cBhvr>
                                      <p:tavLst>
                                        <p:tav tm="0">
                                          <p:val>
                                            <p:strVal val="#ppt_w+.3"/>
                                          </p:val>
                                        </p:tav>
                                        <p:tav tm="100000">
                                          <p:val>
                                            <p:strVal val="#ppt_w"/>
                                          </p:val>
                                        </p:tav>
                                      </p:tavLst>
                                    </p:anim>
                                    <p:anim calcmode="lin" valueType="num">
                                      <p:cBhvr>
                                        <p:cTn id="42" dur="1000" fill="hold"/>
                                        <p:tgtEl>
                                          <p:spTgt spid="9">
                                            <p:txEl>
                                              <p:pRg st="3" end="3"/>
                                            </p:txEl>
                                          </p:spTgt>
                                        </p:tgtEl>
                                        <p:attrNameLst>
                                          <p:attrName>ppt_h</p:attrName>
                                        </p:attrNameLst>
                                      </p:cBhvr>
                                      <p:tavLst>
                                        <p:tav tm="0">
                                          <p:val>
                                            <p:strVal val="#ppt_h"/>
                                          </p:val>
                                        </p:tav>
                                        <p:tav tm="100000">
                                          <p:val>
                                            <p:strVal val="#ppt_h"/>
                                          </p:val>
                                        </p:tav>
                                      </p:tavLst>
                                    </p:anim>
                                    <p:animEffect transition="in" filter="fade">
                                      <p:cBhvr>
                                        <p:cTn id="43" dur="1000"/>
                                        <p:tgtEl>
                                          <p:spTgt spid="9">
                                            <p:txEl>
                                              <p:pRg st="3" end="3"/>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9">
                                            <p:txEl>
                                              <p:pRg st="4" end="4"/>
                                            </p:txEl>
                                          </p:spTgt>
                                        </p:tgtEl>
                                        <p:attrNameLst>
                                          <p:attrName>style.visibility</p:attrName>
                                        </p:attrNameLst>
                                      </p:cBhvr>
                                      <p:to>
                                        <p:strVal val="visible"/>
                                      </p:to>
                                    </p:set>
                                    <p:anim calcmode="lin" valueType="num">
                                      <p:cBhvr>
                                        <p:cTn id="48" dur="1000" fill="hold"/>
                                        <p:tgtEl>
                                          <p:spTgt spid="9">
                                            <p:txEl>
                                              <p:pRg st="4" end="4"/>
                                            </p:txEl>
                                          </p:spTgt>
                                        </p:tgtEl>
                                        <p:attrNameLst>
                                          <p:attrName>ppt_w</p:attrName>
                                        </p:attrNameLst>
                                      </p:cBhvr>
                                      <p:tavLst>
                                        <p:tav tm="0">
                                          <p:val>
                                            <p:strVal val="#ppt_w+.3"/>
                                          </p:val>
                                        </p:tav>
                                        <p:tav tm="100000">
                                          <p:val>
                                            <p:strVal val="#ppt_w"/>
                                          </p:val>
                                        </p:tav>
                                      </p:tavLst>
                                    </p:anim>
                                    <p:anim calcmode="lin" valueType="num">
                                      <p:cBhvr>
                                        <p:cTn id="49" dur="1000" fill="hold"/>
                                        <p:tgtEl>
                                          <p:spTgt spid="9">
                                            <p:txEl>
                                              <p:pRg st="4" end="4"/>
                                            </p:txEl>
                                          </p:spTgt>
                                        </p:tgtEl>
                                        <p:attrNameLst>
                                          <p:attrName>ppt_h</p:attrName>
                                        </p:attrNameLst>
                                      </p:cBhvr>
                                      <p:tavLst>
                                        <p:tav tm="0">
                                          <p:val>
                                            <p:strVal val="#ppt_h"/>
                                          </p:val>
                                        </p:tav>
                                        <p:tav tm="100000">
                                          <p:val>
                                            <p:strVal val="#ppt_h"/>
                                          </p:val>
                                        </p:tav>
                                      </p:tavLst>
                                    </p:anim>
                                    <p:animEffect transition="in" filter="fade">
                                      <p:cBhvr>
                                        <p:cTn id="50"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just" rtl="1" eaLnBrk="1" fontAlgn="auto" hangingPunct="1">
              <a:spcAft>
                <a:spcPts val="0"/>
              </a:spcAft>
              <a:defRPr/>
            </a:pPr>
            <a:r>
              <a:rPr lang="ar-SA" dirty="0" smtClean="0">
                <a:cs typeface="B Titr" pitchFamily="2" charset="-78"/>
              </a:rPr>
              <a:t>كنترل هاي فردي</a:t>
            </a:r>
            <a:endParaRPr lang="fa-IR" dirty="0">
              <a:cs typeface="B Titr" pitchFamily="2" charset="-78"/>
            </a:endParaRPr>
          </a:p>
        </p:txBody>
      </p:sp>
      <p:sp>
        <p:nvSpPr>
          <p:cNvPr id="6" name="Content Placeholder 5"/>
          <p:cNvSpPr>
            <a:spLocks noGrp="1"/>
          </p:cNvSpPr>
          <p:nvPr>
            <p:ph sz="half" idx="1"/>
          </p:nvPr>
        </p:nvSpPr>
        <p:spPr>
          <a:xfrm>
            <a:off x="4286250" y="2214563"/>
            <a:ext cx="3521075" cy="3643312"/>
          </a:xfrm>
        </p:spPr>
        <p:txBody>
          <a:bodyPr/>
          <a:lstStyle/>
          <a:p>
            <a:pPr algn="just" rtl="1" eaLnBrk="1" hangingPunct="1"/>
            <a:r>
              <a:rPr lang="ar-SA" smtClean="0">
                <a:cs typeface="B Titr" pitchFamily="2" charset="-78"/>
              </a:rPr>
              <a:t>آموزش</a:t>
            </a:r>
            <a:endParaRPr lang="en-US" smtClean="0">
              <a:cs typeface="B Titr" pitchFamily="2" charset="-78"/>
            </a:endParaRPr>
          </a:p>
          <a:p>
            <a:pPr algn="just" rtl="1" eaLnBrk="1" hangingPunct="1"/>
            <a:r>
              <a:rPr lang="ar-SA" smtClean="0">
                <a:cs typeface="B Titr" pitchFamily="2" charset="-78"/>
              </a:rPr>
              <a:t>چرخش كاري</a:t>
            </a:r>
            <a:endParaRPr lang="en-US" smtClean="0">
              <a:cs typeface="B Titr" pitchFamily="2" charset="-78"/>
            </a:endParaRPr>
          </a:p>
          <a:p>
            <a:pPr algn="just" rtl="1" eaLnBrk="1" hangingPunct="1"/>
            <a:r>
              <a:rPr lang="ar-SA" smtClean="0">
                <a:cs typeface="B Titr" pitchFamily="2" charset="-78"/>
              </a:rPr>
              <a:t>محصورسازي كارگر</a:t>
            </a:r>
            <a:endParaRPr lang="en-US" smtClean="0">
              <a:cs typeface="B Titr" pitchFamily="2" charset="-78"/>
            </a:endParaRPr>
          </a:p>
          <a:p>
            <a:pPr algn="just" rtl="1" eaLnBrk="1" hangingPunct="1"/>
            <a:r>
              <a:rPr lang="ar-SA" smtClean="0">
                <a:cs typeface="B Titr" pitchFamily="2" charset="-78"/>
              </a:rPr>
              <a:t>تجهيزات حفاظت فردي</a:t>
            </a:r>
            <a:endParaRPr lang="en-US" smtClean="0">
              <a:cs typeface="B Titr" pitchFamily="2" charset="-78"/>
            </a:endParaRPr>
          </a:p>
          <a:p>
            <a:pPr algn="just" rtl="1" eaLnBrk="1" hangingPunct="1"/>
            <a:r>
              <a:rPr lang="ar-SA" smtClean="0">
                <a:cs typeface="B Titr" pitchFamily="2" charset="-78"/>
              </a:rPr>
              <a:t>برنامه تعمير و نگهداري</a:t>
            </a:r>
            <a:endParaRPr lang="en-US" smtClean="0">
              <a:cs typeface="B Titr" pitchFamily="2" charset="-78"/>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857375"/>
            <a:ext cx="34290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p:cTn id="20"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21"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p:cTn id="27"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28"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6">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 calcmode="lin" valueType="num">
                                      <p:cBhvr>
                                        <p:cTn id="34"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35"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36" dur="1000"/>
                                        <p:tgtEl>
                                          <p:spTgt spid="6">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p:cTn id="41"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42"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43" dur="1000"/>
                                        <p:tgtEl>
                                          <p:spTgt spid="6">
                                            <p:txEl>
                                              <p:pRg st="3" end="3"/>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 calcmode="lin" valueType="num">
                                      <p:cBhvr>
                                        <p:cTn id="48" dur="1000" fill="hold"/>
                                        <p:tgtEl>
                                          <p:spTgt spid="6">
                                            <p:txEl>
                                              <p:pRg st="4" end="4"/>
                                            </p:txEl>
                                          </p:spTgt>
                                        </p:tgtEl>
                                        <p:attrNameLst>
                                          <p:attrName>ppt_w</p:attrName>
                                        </p:attrNameLst>
                                      </p:cBhvr>
                                      <p:tavLst>
                                        <p:tav tm="0">
                                          <p:val>
                                            <p:strVal val="#ppt_w+.3"/>
                                          </p:val>
                                        </p:tav>
                                        <p:tav tm="100000">
                                          <p:val>
                                            <p:strVal val="#ppt_w"/>
                                          </p:val>
                                        </p:tav>
                                      </p:tavLst>
                                    </p:anim>
                                    <p:anim calcmode="lin" valueType="num">
                                      <p:cBhvr>
                                        <p:cTn id="49"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50"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1143000"/>
          </a:xfrm>
        </p:spPr>
        <p:txBody>
          <a:bodyPr>
            <a:normAutofit fontScale="90000"/>
          </a:bodyPr>
          <a:lstStyle/>
          <a:p>
            <a:pPr algn="just" rtl="1" eaLnBrk="1" fontAlgn="auto" hangingPunct="1">
              <a:spcAft>
                <a:spcPts val="0"/>
              </a:spcAft>
              <a:defRPr/>
            </a:pPr>
            <a:r>
              <a:rPr lang="ar-SA" dirty="0" smtClean="0">
                <a:cs typeface="B Titr" pitchFamily="2" charset="-78"/>
              </a:rPr>
              <a:t>قواعد کلی ارزیابی عوامل زیان آور فیزیکی محیط کار</a:t>
            </a:r>
            <a:endParaRPr lang="fa-IR" dirty="0">
              <a:cs typeface="B Titr" pitchFamily="2" charset="-78"/>
            </a:endParaRPr>
          </a:p>
        </p:txBody>
      </p:sp>
      <p:sp>
        <p:nvSpPr>
          <p:cNvPr id="6" name="Content Placeholder 5"/>
          <p:cNvSpPr>
            <a:spLocks noGrp="1"/>
          </p:cNvSpPr>
          <p:nvPr>
            <p:ph idx="1"/>
          </p:nvPr>
        </p:nvSpPr>
        <p:spPr>
          <a:xfrm>
            <a:off x="457200" y="1609725"/>
            <a:ext cx="7400925" cy="4846638"/>
          </a:xfrm>
        </p:spPr>
        <p:txBody>
          <a:bodyPr/>
          <a:lstStyle/>
          <a:p>
            <a:pPr marL="514350" indent="-514350" algn="just" rtl="1" eaLnBrk="1" hangingPunct="1">
              <a:buFont typeface="Trebuchet MS" pitchFamily="34" charset="0"/>
              <a:buAutoNum type="arabicPeriod"/>
            </a:pPr>
            <a:r>
              <a:rPr lang="en-US" smtClean="0">
                <a:cs typeface="B Titr" pitchFamily="2" charset="-78"/>
              </a:rPr>
              <a:t> </a:t>
            </a:r>
            <a:r>
              <a:rPr lang="fa-IR" smtClean="0">
                <a:cs typeface="B Titr" pitchFamily="2" charset="-78"/>
              </a:rPr>
              <a:t>شناسایی نوع عامل زیان آور فیزیکی در محیط کار</a:t>
            </a:r>
            <a:endParaRPr lang="en-US" smtClean="0">
              <a:cs typeface="B Titr" pitchFamily="2" charset="-78"/>
            </a:endParaRPr>
          </a:p>
          <a:p>
            <a:pPr marL="514350" indent="-514350" algn="just" rtl="1" eaLnBrk="1" hangingPunct="1">
              <a:buFont typeface="Trebuchet MS" pitchFamily="34" charset="0"/>
              <a:buAutoNum type="arabicPeriod"/>
            </a:pPr>
            <a:r>
              <a:rPr lang="en-US" smtClean="0">
                <a:cs typeface="B Titr" pitchFamily="2" charset="-78"/>
              </a:rPr>
              <a:t> </a:t>
            </a:r>
            <a:r>
              <a:rPr lang="fa-IR" smtClean="0">
                <a:cs typeface="B Titr" pitchFamily="2" charset="-78"/>
              </a:rPr>
              <a:t>شناسایی قوانین واستانداردهای مواجهه با عوامل زیان آور فیزیکی</a:t>
            </a:r>
            <a:endParaRPr lang="en-US" smtClean="0">
              <a:cs typeface="B Titr" pitchFamily="2" charset="-78"/>
            </a:endParaRPr>
          </a:p>
          <a:p>
            <a:pPr marL="514350" indent="-514350" algn="just" rtl="1" eaLnBrk="1" hangingPunct="1">
              <a:buFont typeface="Trebuchet MS" pitchFamily="34" charset="0"/>
              <a:buAutoNum type="arabicPeriod"/>
            </a:pPr>
            <a:r>
              <a:rPr lang="en-US" smtClean="0">
                <a:cs typeface="B Titr" pitchFamily="2" charset="-78"/>
              </a:rPr>
              <a:t> </a:t>
            </a:r>
            <a:r>
              <a:rPr lang="fa-IR" smtClean="0">
                <a:cs typeface="B Titr" pitchFamily="2" charset="-78"/>
              </a:rPr>
              <a:t>اولویت در اندازه گیری نوع عامل زیان آور در محیط کار</a:t>
            </a:r>
          </a:p>
          <a:p>
            <a:pPr marL="514350" indent="-514350" algn="just" rtl="1" eaLnBrk="1" hangingPunct="1">
              <a:buFont typeface="Trebuchet MS" pitchFamily="34" charset="0"/>
              <a:buAutoNum type="arabicPeriod"/>
            </a:pPr>
            <a:r>
              <a:rPr lang="fa-IR" smtClean="0">
                <a:cs typeface="B Titr" pitchFamily="2" charset="-78"/>
              </a:rPr>
              <a:t>بررسی پرونده معاینات شغلی  در خصوص عوامل زیان آور محیط کار</a:t>
            </a:r>
          </a:p>
          <a:p>
            <a:pPr marL="514350" indent="-514350" algn="just" rtl="1" eaLnBrk="1" hangingPunct="1">
              <a:buFont typeface="Trebuchet MS" pitchFamily="34" charset="0"/>
              <a:buAutoNum type="arabicPeriod"/>
            </a:pPr>
            <a:r>
              <a:rPr lang="fa-IR" smtClean="0">
                <a:cs typeface="B Titr" pitchFamily="2" charset="-78"/>
              </a:rPr>
              <a:t>انتخاب روش مناسب اندازه گیری</a:t>
            </a:r>
            <a:r>
              <a:rPr lang="en-US" smtClean="0">
                <a:cs typeface="B Titr" pitchFamily="2" charset="-78"/>
              </a:rPr>
              <a:t> </a:t>
            </a:r>
            <a:endParaRPr lang="fa-IR" smtClean="0">
              <a:cs typeface="B Titr" pitchFamily="2" charset="-78"/>
            </a:endParaRPr>
          </a:p>
          <a:p>
            <a:pPr marL="514350" indent="-514350" algn="just" rtl="1" eaLnBrk="1" hangingPunct="1">
              <a:buFont typeface="Trebuchet MS" pitchFamily="34" charset="0"/>
              <a:buAutoNum type="arabicPeriod"/>
            </a:pPr>
            <a:r>
              <a:rPr lang="fa-IR" smtClean="0">
                <a:cs typeface="B Titr" pitchFamily="2" charset="-78"/>
              </a:rPr>
              <a:t>کالیبراسیون وسایل اندازه گیری</a:t>
            </a:r>
          </a:p>
          <a:p>
            <a:pPr marL="514350" indent="-514350" algn="just" rtl="1" eaLnBrk="1" hangingPunct="1">
              <a:buFont typeface="Trebuchet MS" pitchFamily="34" charset="0"/>
              <a:buAutoNum type="arabicPeriod"/>
            </a:pPr>
            <a:endParaRPr lang="fa-IR" smtClean="0">
              <a:cs typeface="B Titr" pitchFamily="2" charset="-78"/>
            </a:endParaRPr>
          </a:p>
          <a:p>
            <a:pPr marL="514350" indent="-514350" algn="just" rtl="1" eaLnBrk="1" hangingPunct="1">
              <a:buFont typeface="Trebuchet MS" pitchFamily="34" charset="0"/>
              <a:buAutoNum type="arabicPeriod"/>
            </a:pPr>
            <a:endParaRPr lang="fa-IR" smtClean="0">
              <a:cs typeface="B Titr" pitchFamily="2" charset="-78"/>
            </a:endParaRPr>
          </a:p>
          <a:p>
            <a:pPr marL="514350" indent="-514350" algn="just" rtl="1" eaLnBrk="1" hangingPunct="1">
              <a:buFont typeface="Wingdings 2" pitchFamily="18" charset="2"/>
              <a:buNone/>
            </a:pPr>
            <a:endParaRPr lang="fa-IR" smtClean="0">
              <a:cs typeface="B Titr" pitchFamily="2" charset="-78"/>
            </a:endParaRPr>
          </a:p>
          <a:p>
            <a:pPr marL="514350" indent="-514350" algn="just" rtl="1" eaLnBrk="1" hangingPunct="1">
              <a:buFont typeface="Wingdings 2" pitchFamily="18" charset="2"/>
              <a:buNone/>
            </a:pPr>
            <a:endParaRPr lang="fa-IR"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2000"/>
                                        <p:tgtEl>
                                          <p:spTgt spid="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2000"/>
                                        <p:tgtEl>
                                          <p:spTgt spid="6">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2000"/>
                                        <p:tgtEl>
                                          <p:spTgt spid="6">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2000"/>
                                        <p:tgtEl>
                                          <p:spTgt spid="6">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2000"/>
                                        <p:tgtEl>
                                          <p:spTgt spid="6">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r" rtl="1" eaLnBrk="1" fontAlgn="auto" hangingPunct="1">
              <a:spcAft>
                <a:spcPts val="0"/>
              </a:spcAft>
              <a:defRPr/>
            </a:pPr>
            <a:r>
              <a:rPr lang="fa-IR" dirty="0" smtClean="0">
                <a:cs typeface="B Zar" pitchFamily="10" charset="-78"/>
              </a:rPr>
              <a:t>اهداف</a:t>
            </a:r>
            <a:r>
              <a:rPr lang="en-US" dirty="0" smtClean="0">
                <a:cs typeface="B Zar" pitchFamily="10" charset="-78"/>
              </a:rPr>
              <a:t> </a:t>
            </a:r>
            <a:r>
              <a:rPr lang="fa-IR" dirty="0" smtClean="0">
                <a:cs typeface="B Zar" pitchFamily="10" charset="-78"/>
              </a:rPr>
              <a:t>بهداشت</a:t>
            </a:r>
            <a:r>
              <a:rPr lang="en-US" dirty="0" smtClean="0">
                <a:cs typeface="B Zar" pitchFamily="10" charset="-78"/>
              </a:rPr>
              <a:t> </a:t>
            </a:r>
            <a:r>
              <a:rPr lang="fa-IR" dirty="0" smtClean="0">
                <a:cs typeface="B Zar" pitchFamily="10" charset="-78"/>
              </a:rPr>
              <a:t>حرفه</a:t>
            </a:r>
            <a:r>
              <a:rPr lang="en-US" dirty="0" smtClean="0">
                <a:cs typeface="B Zar" pitchFamily="10" charset="-78"/>
              </a:rPr>
              <a:t> </a:t>
            </a:r>
            <a:r>
              <a:rPr lang="fa-IR" dirty="0" smtClean="0">
                <a:cs typeface="B Zar" pitchFamily="10" charset="-78"/>
              </a:rPr>
              <a:t>اي</a:t>
            </a:r>
            <a:endParaRPr lang="en-US" dirty="0"/>
          </a:p>
        </p:txBody>
      </p:sp>
      <p:sp>
        <p:nvSpPr>
          <p:cNvPr id="3" name="Content Placeholder 2"/>
          <p:cNvSpPr>
            <a:spLocks noGrp="1"/>
          </p:cNvSpPr>
          <p:nvPr>
            <p:ph idx="1"/>
          </p:nvPr>
        </p:nvSpPr>
        <p:spPr/>
        <p:txBody>
          <a:bodyPr>
            <a:normAutofit/>
          </a:bodyPr>
          <a:lstStyle/>
          <a:p>
            <a:pPr marL="609600" indent="-609600" algn="r" rtl="1" eaLnBrk="1" fontAlgn="auto" hangingPunct="1">
              <a:lnSpc>
                <a:spcPct val="80000"/>
              </a:lnSpc>
              <a:spcAft>
                <a:spcPts val="0"/>
              </a:spcAft>
              <a:buClr>
                <a:srgbClr val="FF0066"/>
              </a:buClr>
              <a:buFont typeface="Wingdings" pitchFamily="2" charset="2"/>
              <a:buChar char="ü"/>
              <a:defRPr/>
            </a:pPr>
            <a:r>
              <a:rPr lang="fa-IR" sz="2800" dirty="0" smtClean="0">
                <a:cs typeface="B Zar" pitchFamily="2" charset="-78"/>
              </a:rPr>
              <a:t>تأمين،حفظ</a:t>
            </a:r>
            <a:r>
              <a:rPr lang="en-US" sz="2800" dirty="0" smtClean="0">
                <a:cs typeface="B Zar" pitchFamily="2" charset="-78"/>
              </a:rPr>
              <a:t> </a:t>
            </a:r>
            <a:r>
              <a:rPr lang="fa-IR" sz="2800" dirty="0" smtClean="0">
                <a:cs typeface="B Zar" pitchFamily="2" charset="-78"/>
              </a:rPr>
              <a:t>و</a:t>
            </a:r>
            <a:r>
              <a:rPr lang="en-US" sz="2800" dirty="0" smtClean="0">
                <a:cs typeface="B Zar" pitchFamily="2" charset="-78"/>
              </a:rPr>
              <a:t> </a:t>
            </a:r>
            <a:r>
              <a:rPr lang="fa-IR" sz="2800" dirty="0" smtClean="0">
                <a:cs typeface="B Zar" pitchFamily="2" charset="-78"/>
              </a:rPr>
              <a:t>ارتقاء</a:t>
            </a:r>
            <a:r>
              <a:rPr lang="en-US" sz="2800" dirty="0" smtClean="0">
                <a:cs typeface="B Zar" pitchFamily="2" charset="-78"/>
              </a:rPr>
              <a:t> </a:t>
            </a:r>
            <a:r>
              <a:rPr lang="fa-IR" sz="2800" dirty="0" smtClean="0">
                <a:cs typeface="B Zar" pitchFamily="2" charset="-78"/>
              </a:rPr>
              <a:t>سطح</a:t>
            </a:r>
            <a:r>
              <a:rPr lang="en-US" sz="2800" dirty="0" smtClean="0">
                <a:cs typeface="B Zar" pitchFamily="2" charset="-78"/>
              </a:rPr>
              <a:t> </a:t>
            </a:r>
            <a:r>
              <a:rPr lang="fa-IR" sz="2800" dirty="0" smtClean="0">
                <a:cs typeface="B Zar" pitchFamily="2" charset="-78"/>
              </a:rPr>
              <a:t>سلامت</a:t>
            </a:r>
            <a:r>
              <a:rPr lang="en-US" sz="2800" dirty="0" smtClean="0">
                <a:cs typeface="B Zar" pitchFamily="2" charset="-78"/>
              </a:rPr>
              <a:t> </a:t>
            </a:r>
            <a:r>
              <a:rPr lang="fa-IR" sz="2800" dirty="0" smtClean="0">
                <a:cs typeface="B Zar" pitchFamily="2" charset="-78"/>
              </a:rPr>
              <a:t>جسماني</a:t>
            </a:r>
            <a:r>
              <a:rPr lang="en-US" sz="2800" dirty="0" smtClean="0">
                <a:cs typeface="B Zar" pitchFamily="2" charset="-78"/>
              </a:rPr>
              <a:t> </a:t>
            </a:r>
            <a:r>
              <a:rPr lang="fa-IR" sz="2800" dirty="0" smtClean="0">
                <a:cs typeface="B Zar" pitchFamily="2" charset="-78"/>
              </a:rPr>
              <a:t>،رواني</a:t>
            </a:r>
            <a:r>
              <a:rPr lang="en-US" sz="2800" dirty="0" smtClean="0">
                <a:cs typeface="B Zar" pitchFamily="2" charset="-78"/>
              </a:rPr>
              <a:t> </a:t>
            </a:r>
            <a:r>
              <a:rPr lang="fa-IR" sz="2800" dirty="0" smtClean="0">
                <a:cs typeface="B Zar" pitchFamily="2" charset="-78"/>
              </a:rPr>
              <a:t>واجتماعي</a:t>
            </a:r>
            <a:r>
              <a:rPr lang="en-US" sz="2800" dirty="0" smtClean="0">
                <a:cs typeface="B Zar" pitchFamily="2" charset="-78"/>
              </a:rPr>
              <a:t> </a:t>
            </a:r>
            <a:r>
              <a:rPr lang="fa-IR" sz="2800" dirty="0" smtClean="0">
                <a:cs typeface="B Zar" pitchFamily="2" charset="-78"/>
              </a:rPr>
              <a:t>کارگران</a:t>
            </a:r>
            <a:endParaRPr lang="en-US" sz="2800" dirty="0" smtClean="0">
              <a:cs typeface="B Zar" pitchFamily="2" charset="-78"/>
            </a:endParaRPr>
          </a:p>
          <a:p>
            <a:pPr marL="609600" indent="-609600" algn="r" rtl="1" eaLnBrk="1" fontAlgn="auto" hangingPunct="1">
              <a:lnSpc>
                <a:spcPct val="80000"/>
              </a:lnSpc>
              <a:spcAft>
                <a:spcPts val="0"/>
              </a:spcAft>
              <a:buClr>
                <a:srgbClr val="FF0066"/>
              </a:buClr>
              <a:buFont typeface="Wingdings" pitchFamily="2" charset="2"/>
              <a:buChar char="ü"/>
              <a:defRPr/>
            </a:pPr>
            <a:endParaRPr lang="en-US" sz="2800" dirty="0" smtClean="0">
              <a:cs typeface="B Zar" pitchFamily="2" charset="-78"/>
            </a:endParaRPr>
          </a:p>
          <a:p>
            <a:pPr marL="609600" indent="-609600" algn="r" rtl="1" eaLnBrk="1" fontAlgn="auto" hangingPunct="1">
              <a:lnSpc>
                <a:spcPct val="80000"/>
              </a:lnSpc>
              <a:spcAft>
                <a:spcPts val="0"/>
              </a:spcAft>
              <a:buClr>
                <a:srgbClr val="FF0066"/>
              </a:buClr>
              <a:buFont typeface="Wingdings" pitchFamily="2" charset="2"/>
              <a:buChar char="ü"/>
              <a:defRPr/>
            </a:pPr>
            <a:r>
              <a:rPr lang="fa-IR" sz="2800" dirty="0" smtClean="0">
                <a:cs typeface="B Zar" pitchFamily="2" charset="-78"/>
              </a:rPr>
              <a:t>پيشگيري</a:t>
            </a:r>
            <a:r>
              <a:rPr lang="en-US" sz="2800" dirty="0" smtClean="0">
                <a:cs typeface="B Zar" pitchFamily="2" charset="-78"/>
              </a:rPr>
              <a:t> </a:t>
            </a:r>
            <a:r>
              <a:rPr lang="fa-IR" sz="2800" dirty="0" smtClean="0">
                <a:cs typeface="B Zar" pitchFamily="2" charset="-78"/>
              </a:rPr>
              <a:t>از</a:t>
            </a:r>
            <a:r>
              <a:rPr lang="en-US" sz="2800" dirty="0" smtClean="0">
                <a:cs typeface="B Zar" pitchFamily="2" charset="-78"/>
              </a:rPr>
              <a:t> </a:t>
            </a:r>
            <a:r>
              <a:rPr lang="fa-IR" sz="2800" dirty="0" smtClean="0">
                <a:cs typeface="B Zar" pitchFamily="2" charset="-78"/>
              </a:rPr>
              <a:t>حوادث</a:t>
            </a:r>
            <a:r>
              <a:rPr lang="en-US" sz="2800" dirty="0" smtClean="0">
                <a:cs typeface="B Zar" pitchFamily="2" charset="-78"/>
              </a:rPr>
              <a:t> </a:t>
            </a:r>
            <a:r>
              <a:rPr lang="fa-IR" sz="2800" dirty="0" smtClean="0">
                <a:cs typeface="B Zar" pitchFamily="2" charset="-78"/>
              </a:rPr>
              <a:t>ناشي</a:t>
            </a:r>
            <a:r>
              <a:rPr lang="en-US" sz="2800" dirty="0" smtClean="0">
                <a:cs typeface="B Zar" pitchFamily="2" charset="-78"/>
              </a:rPr>
              <a:t> </a:t>
            </a:r>
            <a:r>
              <a:rPr lang="fa-IR" sz="2800" dirty="0" smtClean="0">
                <a:cs typeface="B Zar" pitchFamily="2" charset="-78"/>
              </a:rPr>
              <a:t>از</a:t>
            </a:r>
            <a:r>
              <a:rPr lang="en-US" sz="2800" dirty="0" smtClean="0">
                <a:cs typeface="B Zar" pitchFamily="2" charset="-78"/>
              </a:rPr>
              <a:t> </a:t>
            </a:r>
            <a:r>
              <a:rPr lang="fa-IR" sz="2800" dirty="0" smtClean="0">
                <a:cs typeface="B Zar" pitchFamily="2" charset="-78"/>
              </a:rPr>
              <a:t>کار</a:t>
            </a:r>
            <a:endParaRPr lang="en-US" sz="2800" dirty="0" smtClean="0">
              <a:cs typeface="B Zar" pitchFamily="2" charset="-78"/>
            </a:endParaRPr>
          </a:p>
          <a:p>
            <a:pPr marL="609600" indent="-609600" algn="r" rtl="1" eaLnBrk="1" fontAlgn="auto" hangingPunct="1">
              <a:lnSpc>
                <a:spcPct val="80000"/>
              </a:lnSpc>
              <a:spcAft>
                <a:spcPts val="0"/>
              </a:spcAft>
              <a:buClr>
                <a:srgbClr val="FF0066"/>
              </a:buClr>
              <a:buFont typeface="Wingdings" pitchFamily="2" charset="2"/>
              <a:buChar char="ü"/>
              <a:defRPr/>
            </a:pPr>
            <a:endParaRPr lang="en-US" sz="2800" dirty="0" smtClean="0">
              <a:cs typeface="B Zar" pitchFamily="2" charset="-78"/>
            </a:endParaRPr>
          </a:p>
          <a:p>
            <a:pPr marL="609600" indent="-609600" algn="r" rtl="1" eaLnBrk="1" fontAlgn="auto" hangingPunct="1">
              <a:lnSpc>
                <a:spcPct val="80000"/>
              </a:lnSpc>
              <a:spcAft>
                <a:spcPts val="0"/>
              </a:spcAft>
              <a:buClr>
                <a:srgbClr val="FF0066"/>
              </a:buClr>
              <a:buFont typeface="Wingdings" pitchFamily="2" charset="2"/>
              <a:buChar char="ü"/>
              <a:defRPr/>
            </a:pPr>
            <a:r>
              <a:rPr lang="fa-IR" sz="2800" dirty="0" smtClean="0">
                <a:cs typeface="B Zar" pitchFamily="2" charset="-78"/>
              </a:rPr>
              <a:t>انتخاب</a:t>
            </a:r>
            <a:r>
              <a:rPr lang="en-US" sz="2800" dirty="0" smtClean="0">
                <a:cs typeface="B Zar" pitchFamily="2" charset="-78"/>
              </a:rPr>
              <a:t> </a:t>
            </a:r>
            <a:r>
              <a:rPr lang="fa-IR" sz="2800" dirty="0" smtClean="0">
                <a:cs typeface="B Zar" pitchFamily="2" charset="-78"/>
              </a:rPr>
              <a:t>کارگر</a:t>
            </a:r>
            <a:r>
              <a:rPr lang="en-US" sz="2800" dirty="0" smtClean="0">
                <a:cs typeface="B Zar" pitchFamily="2" charset="-78"/>
              </a:rPr>
              <a:t> </a:t>
            </a:r>
            <a:r>
              <a:rPr lang="fa-IR" sz="2800" dirty="0" smtClean="0">
                <a:cs typeface="B Zar" pitchFamily="2" charset="-78"/>
              </a:rPr>
              <a:t>براي</a:t>
            </a:r>
            <a:r>
              <a:rPr lang="en-US" sz="2800" dirty="0" smtClean="0">
                <a:cs typeface="B Zar" pitchFamily="2" charset="-78"/>
              </a:rPr>
              <a:t> </a:t>
            </a:r>
            <a:r>
              <a:rPr lang="fa-IR" sz="2800" dirty="0" smtClean="0">
                <a:cs typeface="B Zar" pitchFamily="2" charset="-78"/>
              </a:rPr>
              <a:t>شغل</a:t>
            </a:r>
            <a:r>
              <a:rPr lang="en-US" sz="2800" dirty="0" smtClean="0">
                <a:cs typeface="B Zar" pitchFamily="2" charset="-78"/>
              </a:rPr>
              <a:t> </a:t>
            </a:r>
            <a:r>
              <a:rPr lang="fa-IR" sz="2800" dirty="0" smtClean="0">
                <a:cs typeface="B Zar" pitchFamily="2" charset="-78"/>
              </a:rPr>
              <a:t>ومحيطي</a:t>
            </a:r>
            <a:r>
              <a:rPr lang="en-US" sz="2800" dirty="0" smtClean="0">
                <a:cs typeface="B Zar" pitchFamily="2" charset="-78"/>
              </a:rPr>
              <a:t> </a:t>
            </a:r>
            <a:r>
              <a:rPr lang="fa-IR" sz="2800" dirty="0" smtClean="0">
                <a:cs typeface="B Zar" pitchFamily="2" charset="-78"/>
              </a:rPr>
              <a:t>که</a:t>
            </a:r>
            <a:r>
              <a:rPr lang="en-US" sz="2800" dirty="0" smtClean="0">
                <a:cs typeface="B Zar" pitchFamily="2" charset="-78"/>
              </a:rPr>
              <a:t> </a:t>
            </a:r>
            <a:r>
              <a:rPr lang="fa-IR" sz="2800" dirty="0" smtClean="0">
                <a:cs typeface="B Zar" pitchFamily="2" charset="-78"/>
              </a:rPr>
              <a:t>از</a:t>
            </a:r>
            <a:r>
              <a:rPr lang="en-US" sz="2800" dirty="0" smtClean="0">
                <a:cs typeface="B Zar" pitchFamily="2" charset="-78"/>
              </a:rPr>
              <a:t> </a:t>
            </a:r>
            <a:r>
              <a:rPr lang="fa-IR" sz="2800" dirty="0" smtClean="0">
                <a:cs typeface="B Zar" pitchFamily="2" charset="-78"/>
              </a:rPr>
              <a:t>نظر</a:t>
            </a:r>
            <a:r>
              <a:rPr lang="en-US" sz="2800" dirty="0" smtClean="0">
                <a:cs typeface="B Zar" pitchFamily="2" charset="-78"/>
              </a:rPr>
              <a:t> </a:t>
            </a:r>
            <a:r>
              <a:rPr lang="fa-IR" sz="2800" dirty="0" smtClean="0">
                <a:cs typeface="B Zar" pitchFamily="2" charset="-78"/>
              </a:rPr>
              <a:t>جسمي</a:t>
            </a:r>
            <a:r>
              <a:rPr lang="en-US" sz="2800" dirty="0" smtClean="0">
                <a:cs typeface="B Zar" pitchFamily="2" charset="-78"/>
              </a:rPr>
              <a:t> </a:t>
            </a:r>
            <a:r>
              <a:rPr lang="fa-IR" sz="2800" dirty="0" smtClean="0">
                <a:cs typeface="B Zar" pitchFamily="2" charset="-78"/>
              </a:rPr>
              <a:t>ورواني</a:t>
            </a:r>
            <a:r>
              <a:rPr lang="en-US" sz="2800" dirty="0" smtClean="0">
                <a:cs typeface="B Zar" pitchFamily="2" charset="-78"/>
              </a:rPr>
              <a:t> </a:t>
            </a:r>
            <a:r>
              <a:rPr lang="fa-IR" sz="2800" dirty="0" smtClean="0">
                <a:cs typeface="B Zar" pitchFamily="2" charset="-78"/>
              </a:rPr>
              <a:t>توانائي</a:t>
            </a:r>
            <a:r>
              <a:rPr lang="en-US" sz="2800" dirty="0" smtClean="0">
                <a:cs typeface="B Zar" pitchFamily="2" charset="-78"/>
              </a:rPr>
              <a:t> </a:t>
            </a:r>
            <a:r>
              <a:rPr lang="fa-IR" sz="2800" dirty="0" smtClean="0">
                <a:cs typeface="B Zar" pitchFamily="2" charset="-78"/>
              </a:rPr>
              <a:t>انجام</a:t>
            </a:r>
            <a:r>
              <a:rPr lang="en-US" sz="2800" dirty="0" smtClean="0">
                <a:cs typeface="B Zar" pitchFamily="2" charset="-78"/>
              </a:rPr>
              <a:t> </a:t>
            </a:r>
            <a:r>
              <a:rPr lang="fa-IR" sz="2800" dirty="0" smtClean="0">
                <a:cs typeface="B Zar" pitchFamily="2" charset="-78"/>
              </a:rPr>
              <a:t>آن</a:t>
            </a:r>
            <a:r>
              <a:rPr lang="en-US" sz="2800" dirty="0" smtClean="0">
                <a:cs typeface="B Zar" pitchFamily="2" charset="-78"/>
              </a:rPr>
              <a:t> </a:t>
            </a:r>
            <a:r>
              <a:rPr lang="fa-IR" sz="2800" dirty="0" smtClean="0">
                <a:cs typeface="B Zar" pitchFamily="2" charset="-78"/>
              </a:rPr>
              <a:t>را</a:t>
            </a:r>
            <a:r>
              <a:rPr lang="en-US" sz="2800" dirty="0" smtClean="0">
                <a:cs typeface="B Zar" pitchFamily="2" charset="-78"/>
              </a:rPr>
              <a:t> </a:t>
            </a:r>
            <a:r>
              <a:rPr lang="fa-IR" sz="2800" dirty="0" smtClean="0">
                <a:cs typeface="B Zar" pitchFamily="2" charset="-78"/>
              </a:rPr>
              <a:t>دارد</a:t>
            </a:r>
            <a:r>
              <a:rPr lang="en-US" sz="2800" dirty="0" smtClean="0">
                <a:cs typeface="B Zar" pitchFamily="2" charset="-78"/>
              </a:rPr>
              <a:t>)</a:t>
            </a:r>
            <a:r>
              <a:rPr lang="fa-IR" sz="2800" dirty="0" smtClean="0">
                <a:cs typeface="B Zar" pitchFamily="2" charset="-78"/>
              </a:rPr>
              <a:t>تطبيق</a:t>
            </a:r>
            <a:r>
              <a:rPr lang="en-US" sz="2800" dirty="0" smtClean="0">
                <a:cs typeface="B Zar" pitchFamily="2" charset="-78"/>
              </a:rPr>
              <a:t> </a:t>
            </a:r>
            <a:r>
              <a:rPr lang="fa-IR" sz="2800" dirty="0" smtClean="0">
                <a:cs typeface="B Zar" pitchFamily="2" charset="-78"/>
              </a:rPr>
              <a:t>کار</a:t>
            </a:r>
            <a:r>
              <a:rPr lang="en-US" sz="2800" dirty="0" smtClean="0">
                <a:cs typeface="B Zar" pitchFamily="2" charset="-78"/>
              </a:rPr>
              <a:t> </a:t>
            </a:r>
            <a:r>
              <a:rPr lang="fa-IR" sz="2800" dirty="0" smtClean="0">
                <a:cs typeface="B Zar" pitchFamily="2" charset="-78"/>
              </a:rPr>
              <a:t>باانسان</a:t>
            </a:r>
            <a:r>
              <a:rPr lang="en-US" sz="2800" dirty="0" smtClean="0">
                <a:cs typeface="B Zar" pitchFamily="2" charset="-78"/>
              </a:rPr>
              <a:t>(</a:t>
            </a:r>
          </a:p>
          <a:p>
            <a:pPr marL="274320" indent="-274320" eaLnBrk="1" fontAlgn="auto" hangingPunct="1">
              <a:spcAft>
                <a:spcPts val="0"/>
              </a:spcAft>
              <a:buFont typeface="Wingdings 2"/>
              <a:buChar char=""/>
              <a:defRPr/>
            </a:pPr>
            <a:endParaRPr lang="en-US"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just" rtl="1" eaLnBrk="1" fontAlgn="auto" hangingPunct="1">
              <a:spcAft>
                <a:spcPts val="0"/>
              </a:spcAft>
              <a:defRPr/>
            </a:pPr>
            <a:r>
              <a:rPr lang="ar-SA" dirty="0" smtClean="0">
                <a:cs typeface="B Titr" pitchFamily="2" charset="-78"/>
              </a:rPr>
              <a:t>قواعد کلی ارزیابی عوامل زیان آور فیزیکی محیط کار</a:t>
            </a:r>
            <a:endParaRPr lang="fa-IR" dirty="0">
              <a:cs typeface="B Titr" pitchFamily="2" charset="-78"/>
            </a:endParaRPr>
          </a:p>
        </p:txBody>
      </p:sp>
      <p:sp>
        <p:nvSpPr>
          <p:cNvPr id="3" name="Content Placeholder 2"/>
          <p:cNvSpPr>
            <a:spLocks noGrp="1"/>
          </p:cNvSpPr>
          <p:nvPr>
            <p:ph idx="1"/>
          </p:nvPr>
        </p:nvSpPr>
        <p:spPr>
          <a:xfrm>
            <a:off x="214313" y="1609725"/>
            <a:ext cx="7715250" cy="4846638"/>
          </a:xfrm>
        </p:spPr>
        <p:txBody>
          <a:bodyPr/>
          <a:lstStyle/>
          <a:p>
            <a:pPr marL="514350" indent="-514350" algn="just" rtl="1" eaLnBrk="1" hangingPunct="1">
              <a:buFont typeface="Trebuchet MS" pitchFamily="34" charset="0"/>
              <a:buAutoNum type="arabicPeriod" startAt="7"/>
            </a:pPr>
            <a:r>
              <a:rPr lang="fa-IR" smtClean="0">
                <a:cs typeface="B Titr" pitchFamily="2" charset="-78"/>
              </a:rPr>
              <a:t>تاییدیه شرکت های خصوصی جهت اندازه گیری عوامل زیان آور از وزارت بهداشت ، درمان وآموزش پزشکی</a:t>
            </a:r>
          </a:p>
          <a:p>
            <a:pPr marL="514350" indent="-514350" algn="just" rtl="1" eaLnBrk="1" hangingPunct="1">
              <a:buFont typeface="Trebuchet MS" pitchFamily="34" charset="0"/>
              <a:buAutoNum type="arabicPeriod" startAt="7"/>
            </a:pPr>
            <a:r>
              <a:rPr lang="fa-IR" sz="2800" smtClean="0">
                <a:cs typeface="B Titr" pitchFamily="2" charset="-78"/>
              </a:rPr>
              <a:t> در مورد بند 7 </a:t>
            </a:r>
            <a:r>
              <a:rPr lang="ar-SA" sz="2800" smtClean="0">
                <a:cs typeface="B Titr" pitchFamily="2" charset="-78"/>
              </a:rPr>
              <a:t>کارشناس بهداشت حرفه ای واحد باید برن</a:t>
            </a:r>
            <a:r>
              <a:rPr lang="fa-IR" sz="2800" smtClean="0">
                <a:cs typeface="B Titr" pitchFamily="2" charset="-78"/>
              </a:rPr>
              <a:t>ح</a:t>
            </a:r>
            <a:r>
              <a:rPr lang="ar-SA" sz="2800" smtClean="0">
                <a:cs typeface="B Titr" pitchFamily="2" charset="-78"/>
              </a:rPr>
              <a:t>وه اندازه گیری و ارزشیابی، تجهیزات مورد استفاده وضعیت کالیبراسیون، دقت و صحت روشهای بکار رفته نظارت داشته باشند</a:t>
            </a:r>
            <a:r>
              <a:rPr lang="en-US" sz="2800" smtClean="0">
                <a:cs typeface="B Titr" pitchFamily="2" charset="-78"/>
              </a:rPr>
              <a:t>.</a:t>
            </a:r>
          </a:p>
          <a:p>
            <a:pPr marL="514350" indent="-514350" algn="just" rtl="1" eaLnBrk="1" hangingPunct="1">
              <a:buFont typeface="Trebuchet MS" pitchFamily="34" charset="0"/>
              <a:buAutoNum type="arabicPeriod" startAt="7"/>
            </a:pPr>
            <a:r>
              <a:rPr lang="en-US" sz="2800" smtClean="0">
                <a:cs typeface="B Titr" pitchFamily="2" charset="-78"/>
              </a:rPr>
              <a:t> </a:t>
            </a:r>
            <a:r>
              <a:rPr lang="ar-SA" sz="2800" smtClean="0">
                <a:cs typeface="B Titr" pitchFamily="2" charset="-78"/>
              </a:rPr>
              <a:t>شرکتهای پیمانکاری قبل از سنجش و ارزشیابی </a:t>
            </a:r>
            <a:r>
              <a:rPr lang="fa-IR" sz="2800" smtClean="0">
                <a:cs typeface="B Titr" pitchFamily="2" charset="-78"/>
              </a:rPr>
              <a:t>               </a:t>
            </a:r>
            <a:r>
              <a:rPr lang="ar-SA" sz="2800" smtClean="0">
                <a:cs typeface="B Titr" pitchFamily="2" charset="-78"/>
              </a:rPr>
              <a:t>می بایست استانداردها و روشهای مورد استفاده برای اندازه گیری عوامل فیزیکی را در اختیار کارشناس بهداشت حرفه ای واحد دهد</a:t>
            </a:r>
            <a:r>
              <a:rPr lang="en-US" sz="2800" smtClean="0">
                <a:cs typeface="B Titr" pitchFamily="2" charset="-78"/>
              </a:rPr>
              <a:t>.</a:t>
            </a:r>
          </a:p>
          <a:p>
            <a:pPr marL="514350" indent="-514350" algn="just" rtl="1" eaLnBrk="1" hangingPunct="1">
              <a:buFont typeface="Trebuchet MS" pitchFamily="34" charset="0"/>
              <a:buAutoNum type="arabicPeriod" startAt="6"/>
            </a:pPr>
            <a:endParaRPr lang="fa-IR" smtClean="0">
              <a:cs typeface="B Titr" pitchFamily="2" charset="-78"/>
            </a:endParaRPr>
          </a:p>
          <a:p>
            <a:pPr marL="514350" indent="-514350" algn="just" rtl="1" eaLnBrk="1" hangingPunct="1">
              <a:buFont typeface="Trebuchet MS" pitchFamily="34" charset="0"/>
              <a:buAutoNum type="arabicPeriod" startAt="6"/>
            </a:pPr>
            <a:endParaRPr lang="fa-IR" smtClean="0">
              <a:cs typeface="B Titr" pitchFamily="2" charset="-78"/>
            </a:endParaRPr>
          </a:p>
          <a:p>
            <a:pPr marL="514350" indent="-514350" algn="just" rtl="1" eaLnBrk="1" hangingPunct="1">
              <a:buFont typeface="Trebuchet MS" pitchFamily="34" charset="0"/>
              <a:buAutoNum type="arabicPeriod" startAt="6"/>
            </a:pPr>
            <a:endParaRPr lang="fa-IR" smtClean="0">
              <a:cs typeface="B Titr" pitchFamily="2" charset="-78"/>
            </a:endParaRPr>
          </a:p>
          <a:p>
            <a:pPr marL="514350" indent="-514350" algn="just" rtl="1" eaLnBrk="1" hangingPunct="1">
              <a:buFont typeface="Trebuchet MS" pitchFamily="34" charset="0"/>
              <a:buAutoNum type="arabicPeriod" startAt="6"/>
            </a:pPr>
            <a:endParaRPr lang="fa-IR"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ox(in)">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ox(in)">
                                      <p:cBhvr>
                                        <p:cTn id="19" dur="5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ox(i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just" rtl="1" eaLnBrk="1" fontAlgn="auto" hangingPunct="1">
              <a:spcAft>
                <a:spcPts val="0"/>
              </a:spcAft>
              <a:defRPr/>
            </a:pPr>
            <a:r>
              <a:rPr lang="ar-SA" dirty="0" smtClean="0">
                <a:cs typeface="B Titr" pitchFamily="2" charset="-78"/>
              </a:rPr>
              <a:t>قواعد کلی ارزیابی عوامل زیان آور فیزیکی محیط کار</a:t>
            </a:r>
            <a:endParaRPr lang="fa-IR" dirty="0">
              <a:cs typeface="B Titr" pitchFamily="2" charset="-78"/>
            </a:endParaRPr>
          </a:p>
        </p:txBody>
      </p:sp>
      <p:sp>
        <p:nvSpPr>
          <p:cNvPr id="3" name="Content Placeholder 2"/>
          <p:cNvSpPr>
            <a:spLocks noGrp="1"/>
          </p:cNvSpPr>
          <p:nvPr>
            <p:ph idx="1"/>
          </p:nvPr>
        </p:nvSpPr>
        <p:spPr/>
        <p:txBody>
          <a:bodyPr>
            <a:normAutofit/>
          </a:bodyPr>
          <a:lstStyle/>
          <a:p>
            <a:pPr marL="514350" indent="-514350" algn="r" rtl="1" eaLnBrk="1" fontAlgn="auto" hangingPunct="1">
              <a:lnSpc>
                <a:spcPct val="150000"/>
              </a:lnSpc>
              <a:spcAft>
                <a:spcPts val="0"/>
              </a:spcAft>
              <a:buFont typeface="Wingdings 2"/>
              <a:buNone/>
              <a:defRPr/>
            </a:pPr>
            <a:r>
              <a:rPr lang="fa-IR" sz="1600" dirty="0" smtClean="0">
                <a:solidFill>
                  <a:schemeClr val="accent2">
                    <a:lumMod val="60000"/>
                    <a:lumOff val="40000"/>
                  </a:schemeClr>
                </a:solidFill>
                <a:cs typeface="B Titr" pitchFamily="2" charset="-78"/>
              </a:rPr>
              <a:t>10-</a:t>
            </a:r>
            <a:r>
              <a:rPr lang="fa-IR" dirty="0" smtClean="0">
                <a:cs typeface="B Titr" pitchFamily="2" charset="-78"/>
              </a:rPr>
              <a:t> محاسبه میزان مواجهه بر اساس 8 ساعت زمان کاری</a:t>
            </a:r>
            <a:endParaRPr lang="en-US" dirty="0" smtClean="0">
              <a:cs typeface="B Titr" pitchFamily="2" charset="-78"/>
            </a:endParaRPr>
          </a:p>
          <a:p>
            <a:pPr marL="514350" indent="-514350" algn="r" rtl="1" eaLnBrk="1" fontAlgn="auto" hangingPunct="1">
              <a:lnSpc>
                <a:spcPct val="150000"/>
              </a:lnSpc>
              <a:spcAft>
                <a:spcPts val="0"/>
              </a:spcAft>
              <a:buFont typeface="Wingdings 2"/>
              <a:buNone/>
              <a:defRPr/>
            </a:pPr>
            <a:r>
              <a:rPr lang="fa-IR" sz="1600" dirty="0" smtClean="0">
                <a:solidFill>
                  <a:schemeClr val="accent2">
                    <a:lumMod val="60000"/>
                    <a:lumOff val="40000"/>
                  </a:schemeClr>
                </a:solidFill>
                <a:cs typeface="B Titr" pitchFamily="2" charset="-78"/>
              </a:rPr>
              <a:t>11-</a:t>
            </a:r>
            <a:r>
              <a:rPr lang="fa-IR" dirty="0" smtClean="0">
                <a:cs typeface="B Titr" pitchFamily="2" charset="-78"/>
              </a:rPr>
              <a:t>مقایسه نتایج اندازه گیری با استاندارد و ارائه روش کنترل</a:t>
            </a:r>
            <a:endParaRPr lang="en-US" dirty="0" smtClean="0">
              <a:cs typeface="B Titr" pitchFamily="2" charset="-78"/>
            </a:endParaRPr>
          </a:p>
          <a:p>
            <a:pPr marL="514350" indent="-514350" algn="r" rtl="1" eaLnBrk="1" fontAlgn="auto" hangingPunct="1">
              <a:lnSpc>
                <a:spcPct val="150000"/>
              </a:lnSpc>
              <a:spcAft>
                <a:spcPts val="0"/>
              </a:spcAft>
              <a:buFont typeface="Wingdings 2"/>
              <a:buNone/>
              <a:defRPr/>
            </a:pPr>
            <a:r>
              <a:rPr lang="fa-IR" sz="1600" dirty="0" smtClean="0">
                <a:solidFill>
                  <a:schemeClr val="accent2">
                    <a:lumMod val="60000"/>
                    <a:lumOff val="40000"/>
                  </a:schemeClr>
                </a:solidFill>
                <a:cs typeface="B Titr" pitchFamily="2" charset="-78"/>
              </a:rPr>
              <a:t>12-</a:t>
            </a:r>
            <a:r>
              <a:rPr lang="fa-IR" dirty="0" smtClean="0">
                <a:cs typeface="B Titr" pitchFamily="2" charset="-78"/>
              </a:rPr>
              <a:t>اندازه گیری عوامل زیان آور بصورت دوره ای سالیانه        ( تغییر فرایند ، تغییر کارکنان ، شکایت افراد و درخواست مراجع قانونی و طب صنعتی )</a:t>
            </a:r>
            <a:endParaRPr lang="en-US" dirty="0" smtClean="0">
              <a:cs typeface="B Titr" pitchFamily="2" charset="-78"/>
            </a:endParaRPr>
          </a:p>
          <a:p>
            <a:pPr marL="274320" indent="-274320" algn="r" rtl="1" eaLnBrk="1" fontAlgn="auto" hangingPunct="1">
              <a:lnSpc>
                <a:spcPct val="150000"/>
              </a:lnSpc>
              <a:spcAft>
                <a:spcPts val="0"/>
              </a:spcAft>
              <a:buFont typeface="Wingdings 2"/>
              <a:buNone/>
              <a:defRPr/>
            </a:pPr>
            <a:endParaRPr lang="fa-IR" dirty="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just" eaLnBrk="1" fontAlgn="auto" hangingPunct="1">
              <a:spcAft>
                <a:spcPts val="0"/>
              </a:spcAft>
              <a:defRPr/>
            </a:pPr>
            <a:r>
              <a:rPr lang="fa-IR" dirty="0" smtClean="0">
                <a:cs typeface="B Titr" pitchFamily="2" charset="-78"/>
              </a:rPr>
              <a:t>اصول کل</a:t>
            </a:r>
            <a:r>
              <a:rPr lang="ar-SA" dirty="0" smtClean="0">
                <a:cs typeface="B Titr" pitchFamily="2" charset="-78"/>
              </a:rPr>
              <a:t>ي</a:t>
            </a:r>
            <a:r>
              <a:rPr lang="fa-IR" dirty="0" smtClean="0">
                <a:cs typeface="B Titr" pitchFamily="2" charset="-78"/>
              </a:rPr>
              <a:t> شناسا</a:t>
            </a:r>
            <a:r>
              <a:rPr lang="ar-SA" dirty="0" smtClean="0">
                <a:cs typeface="B Titr" pitchFamily="2" charset="-78"/>
              </a:rPr>
              <a:t>يي</a:t>
            </a:r>
            <a:r>
              <a:rPr lang="fa-IR" dirty="0" smtClean="0">
                <a:cs typeface="B Titr" pitchFamily="2" charset="-78"/>
              </a:rPr>
              <a:t> عوامل ش</a:t>
            </a:r>
            <a:r>
              <a:rPr lang="ar-SA" dirty="0" smtClean="0">
                <a:cs typeface="B Titr" pitchFamily="2" charset="-78"/>
              </a:rPr>
              <a:t>ي</a:t>
            </a:r>
            <a:r>
              <a:rPr lang="fa-IR" dirty="0" smtClean="0">
                <a:cs typeface="B Titr" pitchFamily="2" charset="-78"/>
              </a:rPr>
              <a:t>م</a:t>
            </a:r>
            <a:r>
              <a:rPr lang="ar-SA" dirty="0" smtClean="0">
                <a:cs typeface="B Titr" pitchFamily="2" charset="-78"/>
              </a:rPr>
              <a:t>ي</a:t>
            </a:r>
            <a:r>
              <a:rPr lang="fa-IR" dirty="0" smtClean="0">
                <a:cs typeface="B Titr" pitchFamily="2" charset="-78"/>
              </a:rPr>
              <a:t>ا</a:t>
            </a:r>
            <a:r>
              <a:rPr lang="ar-SA" dirty="0" smtClean="0">
                <a:cs typeface="B Titr" pitchFamily="2" charset="-78"/>
              </a:rPr>
              <a:t>يي</a:t>
            </a:r>
            <a:r>
              <a:rPr lang="fa-IR" dirty="0" smtClean="0">
                <a:cs typeface="B Titr" pitchFamily="2" charset="-78"/>
              </a:rPr>
              <a:t> ز</a:t>
            </a:r>
            <a:r>
              <a:rPr lang="ar-SA" dirty="0" smtClean="0">
                <a:cs typeface="B Titr" pitchFamily="2" charset="-78"/>
              </a:rPr>
              <a:t>ي</a:t>
            </a:r>
            <a:r>
              <a:rPr lang="fa-IR" dirty="0" smtClean="0">
                <a:cs typeface="B Titr" pitchFamily="2" charset="-78"/>
              </a:rPr>
              <a:t>ان‌آور</a:t>
            </a:r>
            <a:endParaRPr lang="fa-IR" dirty="0">
              <a:cs typeface="B Titr" pitchFamily="2" charset="-78"/>
            </a:endParaRPr>
          </a:p>
        </p:txBody>
      </p:sp>
      <p:sp>
        <p:nvSpPr>
          <p:cNvPr id="3" name="Content Placeholder 2"/>
          <p:cNvSpPr>
            <a:spLocks noGrp="1"/>
          </p:cNvSpPr>
          <p:nvPr>
            <p:ph idx="1"/>
          </p:nvPr>
        </p:nvSpPr>
        <p:spPr/>
        <p:txBody>
          <a:bodyPr>
            <a:normAutofit/>
          </a:bodyPr>
          <a:lstStyle/>
          <a:p>
            <a:pPr marL="514350" indent="-514350" algn="just" rtl="1" eaLnBrk="1" fontAlgn="auto" hangingPunct="1">
              <a:spcAft>
                <a:spcPts val="0"/>
              </a:spcAft>
              <a:buFont typeface="+mj-lt"/>
              <a:buAutoNum type="arabicPeriod"/>
              <a:defRPr/>
            </a:pPr>
            <a:r>
              <a:rPr lang="fa-IR" dirty="0" smtClean="0">
                <a:cs typeface="B Titr" pitchFamily="2" charset="-78"/>
              </a:rPr>
              <a:t>بررس</a:t>
            </a:r>
            <a:r>
              <a:rPr lang="ar-SA" dirty="0" smtClean="0">
                <a:cs typeface="B Titr" pitchFamily="2" charset="-78"/>
              </a:rPr>
              <a:t>ي</a:t>
            </a:r>
            <a:r>
              <a:rPr lang="fa-IR" dirty="0" smtClean="0">
                <a:cs typeface="B Titr" pitchFamily="2" charset="-78"/>
              </a:rPr>
              <a:t> مقدمات</a:t>
            </a:r>
            <a:r>
              <a:rPr lang="ar-SA" dirty="0" smtClean="0">
                <a:cs typeface="B Titr" pitchFamily="2" charset="-78"/>
              </a:rPr>
              <a:t>ي</a:t>
            </a:r>
            <a:r>
              <a:rPr lang="fa-IR" dirty="0" smtClean="0">
                <a:cs typeface="B Titr" pitchFamily="2" charset="-78"/>
              </a:rPr>
              <a:t> کارگاه صنعت</a:t>
            </a:r>
            <a:r>
              <a:rPr lang="ar-SA" dirty="0" smtClean="0">
                <a:cs typeface="B Titr" pitchFamily="2" charset="-78"/>
              </a:rPr>
              <a:t>ي</a:t>
            </a:r>
            <a:r>
              <a:rPr lang="fa-IR" dirty="0" smtClean="0">
                <a:cs typeface="B Titr" pitchFamily="2" charset="-78"/>
              </a:rPr>
              <a:t>. شامل تع</a:t>
            </a:r>
            <a:r>
              <a:rPr lang="ar-SA" dirty="0" smtClean="0">
                <a:cs typeface="B Titr" pitchFamily="2" charset="-78"/>
              </a:rPr>
              <a:t>يي</a:t>
            </a:r>
            <a:r>
              <a:rPr lang="fa-IR" dirty="0" smtClean="0">
                <a:cs typeface="B Titr" pitchFamily="2" charset="-78"/>
              </a:rPr>
              <a:t>ن نوع مواد اول</a:t>
            </a:r>
            <a:r>
              <a:rPr lang="ar-SA" dirty="0" smtClean="0">
                <a:cs typeface="B Titr" pitchFamily="2" charset="-78"/>
              </a:rPr>
              <a:t>ي</a:t>
            </a:r>
            <a:r>
              <a:rPr lang="fa-IR" dirty="0" smtClean="0">
                <a:cs typeface="B Titr" pitchFamily="2" charset="-78"/>
              </a:rPr>
              <a:t>ه و مواد بن</a:t>
            </a:r>
            <a:r>
              <a:rPr lang="ar-SA" dirty="0" smtClean="0">
                <a:cs typeface="B Titr" pitchFamily="2" charset="-78"/>
              </a:rPr>
              <a:t>ي</a:t>
            </a:r>
            <a:r>
              <a:rPr lang="fa-IR" dirty="0" smtClean="0">
                <a:cs typeface="B Titr" pitchFamily="2" charset="-78"/>
              </a:rPr>
              <a:t>اب</a:t>
            </a:r>
            <a:r>
              <a:rPr lang="ar-SA" dirty="0" smtClean="0">
                <a:cs typeface="B Titr" pitchFamily="2" charset="-78"/>
              </a:rPr>
              <a:t>ي</a:t>
            </a:r>
            <a:r>
              <a:rPr lang="fa-IR" dirty="0" smtClean="0">
                <a:cs typeface="B Titr" pitchFamily="2" charset="-78"/>
              </a:rPr>
              <a:t>ن</a:t>
            </a:r>
            <a:r>
              <a:rPr lang="ar-SA" dirty="0" smtClean="0">
                <a:cs typeface="B Titr" pitchFamily="2" charset="-78"/>
              </a:rPr>
              <a:t>ي</a:t>
            </a:r>
            <a:r>
              <a:rPr lang="fa-IR" dirty="0" smtClean="0">
                <a:cs typeface="B Titr" pitchFamily="2" charset="-78"/>
              </a:rPr>
              <a:t> و نوع نگهدار</a:t>
            </a:r>
            <a:r>
              <a:rPr lang="ar-SA" dirty="0" smtClean="0">
                <a:cs typeface="B Titr" pitchFamily="2" charset="-78"/>
              </a:rPr>
              <a:t>ي</a:t>
            </a:r>
            <a:r>
              <a:rPr lang="fa-IR" dirty="0" smtClean="0">
                <a:cs typeface="B Titr" pitchFamily="2" charset="-78"/>
              </a:rPr>
              <a:t> و چ</a:t>
            </a:r>
            <a:r>
              <a:rPr lang="ar-SA" dirty="0" smtClean="0">
                <a:cs typeface="B Titr" pitchFamily="2" charset="-78"/>
              </a:rPr>
              <a:t>ي</a:t>
            </a:r>
            <a:r>
              <a:rPr lang="fa-IR" dirty="0" smtClean="0">
                <a:cs typeface="B Titr" pitchFamily="2" charset="-78"/>
              </a:rPr>
              <a:t>دمان م</a:t>
            </a:r>
            <a:r>
              <a:rPr lang="ar-SA" dirty="0" smtClean="0">
                <a:cs typeface="B Titr" pitchFamily="2" charset="-78"/>
              </a:rPr>
              <a:t>ي</a:t>
            </a:r>
            <a:r>
              <a:rPr lang="fa-IR" dirty="0" smtClean="0">
                <a:cs typeface="B Titr" pitchFamily="2" charset="-78"/>
              </a:rPr>
              <a:t>زان مخاطرات آنها، تعداد کارگران، مساحت کارگاه، منابع تول</a:t>
            </a:r>
            <a:r>
              <a:rPr lang="ar-SA" dirty="0" smtClean="0">
                <a:cs typeface="B Titr" pitchFamily="2" charset="-78"/>
              </a:rPr>
              <a:t>ي</a:t>
            </a:r>
            <a:r>
              <a:rPr lang="fa-IR" dirty="0" smtClean="0">
                <a:cs typeface="B Titr" pitchFamily="2" charset="-78"/>
              </a:rPr>
              <a:t>د آلودگ</a:t>
            </a:r>
            <a:r>
              <a:rPr lang="ar-SA" dirty="0" smtClean="0">
                <a:cs typeface="B Titr" pitchFamily="2" charset="-78"/>
              </a:rPr>
              <a:t>ي</a:t>
            </a:r>
            <a:r>
              <a:rPr lang="fa-IR" dirty="0" smtClean="0">
                <a:cs typeface="B Titr" pitchFamily="2" charset="-78"/>
              </a:rPr>
              <a:t> اقدامات کنترل</a:t>
            </a:r>
            <a:r>
              <a:rPr lang="ar-SA" dirty="0" smtClean="0">
                <a:cs typeface="B Titr" pitchFamily="2" charset="-78"/>
              </a:rPr>
              <a:t>ي</a:t>
            </a:r>
            <a:r>
              <a:rPr lang="fa-IR" dirty="0" smtClean="0">
                <a:cs typeface="B Titr" pitchFamily="2" charset="-78"/>
              </a:rPr>
              <a:t> و وسا</a:t>
            </a:r>
            <a:r>
              <a:rPr lang="ar-SA" dirty="0" smtClean="0">
                <a:cs typeface="B Titr" pitchFamily="2" charset="-78"/>
              </a:rPr>
              <a:t>ي</a:t>
            </a:r>
            <a:r>
              <a:rPr lang="fa-IR" dirty="0" smtClean="0">
                <a:cs typeface="B Titr" pitchFamily="2" charset="-78"/>
              </a:rPr>
              <a:t>ل حفاظت</a:t>
            </a:r>
            <a:r>
              <a:rPr lang="ar-SA" dirty="0" smtClean="0">
                <a:cs typeface="B Titr" pitchFamily="2" charset="-78"/>
              </a:rPr>
              <a:t>ي</a:t>
            </a:r>
            <a:r>
              <a:rPr lang="fa-IR" dirty="0" smtClean="0">
                <a:cs typeface="B Titr" pitchFamily="2" charset="-78"/>
              </a:rPr>
              <a:t>، وضع</a:t>
            </a:r>
            <a:r>
              <a:rPr lang="ar-SA" dirty="0" smtClean="0">
                <a:cs typeface="B Titr" pitchFamily="2" charset="-78"/>
              </a:rPr>
              <a:t>ي</a:t>
            </a:r>
            <a:r>
              <a:rPr lang="fa-IR" dirty="0" smtClean="0">
                <a:cs typeface="B Titr" pitchFamily="2" charset="-78"/>
              </a:rPr>
              <a:t>ت بهداشت عموم</a:t>
            </a:r>
            <a:r>
              <a:rPr lang="ar-SA" dirty="0" smtClean="0">
                <a:cs typeface="B Titr" pitchFamily="2" charset="-78"/>
              </a:rPr>
              <a:t>ي</a:t>
            </a:r>
            <a:r>
              <a:rPr lang="fa-IR" dirty="0" smtClean="0">
                <a:cs typeface="B Titr" pitchFamily="2" charset="-78"/>
              </a:rPr>
              <a:t> رفاه</a:t>
            </a:r>
            <a:r>
              <a:rPr lang="ar-SA" dirty="0" smtClean="0">
                <a:cs typeface="B Titr" pitchFamily="2" charset="-78"/>
              </a:rPr>
              <a:t>ي</a:t>
            </a:r>
            <a:r>
              <a:rPr lang="fa-IR" dirty="0" smtClean="0">
                <a:cs typeface="B Titr" pitchFamily="2" charset="-78"/>
              </a:rPr>
              <a:t> و تغذ</a:t>
            </a:r>
            <a:r>
              <a:rPr lang="ar-SA" dirty="0" smtClean="0">
                <a:cs typeface="B Titr" pitchFamily="2" charset="-78"/>
              </a:rPr>
              <a:t>ي</a:t>
            </a:r>
            <a:r>
              <a:rPr lang="fa-IR" dirty="0" smtClean="0">
                <a:cs typeface="B Titr" pitchFamily="2" charset="-78"/>
              </a:rPr>
              <a:t>ه و وضع</a:t>
            </a:r>
            <a:r>
              <a:rPr lang="ar-SA" dirty="0" smtClean="0">
                <a:cs typeface="B Titr" pitchFamily="2" charset="-78"/>
              </a:rPr>
              <a:t>ي</a:t>
            </a:r>
            <a:r>
              <a:rPr lang="fa-IR" dirty="0" smtClean="0">
                <a:cs typeface="B Titr" pitchFamily="2" charset="-78"/>
              </a:rPr>
              <a:t>ت کار</a:t>
            </a:r>
            <a:r>
              <a:rPr lang="ar-SA" dirty="0" smtClean="0">
                <a:cs typeface="B Titr" pitchFamily="2" charset="-78"/>
              </a:rPr>
              <a:t>ي</a:t>
            </a:r>
            <a:r>
              <a:rPr lang="fa-IR" dirty="0" smtClean="0">
                <a:cs typeface="B Titr" pitchFamily="2" charset="-78"/>
              </a:rPr>
              <a:t> کارگران</a:t>
            </a:r>
            <a:endParaRPr lang="en-US" dirty="0" smtClean="0">
              <a:cs typeface="B Titr" pitchFamily="2" charset="-78"/>
            </a:endParaRPr>
          </a:p>
          <a:p>
            <a:pPr marL="274320" indent="-274320" algn="just" rtl="1" eaLnBrk="1" fontAlgn="auto" hangingPunct="1">
              <a:spcAft>
                <a:spcPts val="0"/>
              </a:spcAft>
              <a:buFont typeface="Wingdings 2"/>
              <a:buChar char=""/>
              <a:defRPr/>
            </a:pPr>
            <a:endParaRPr lang="fa-IR" dirty="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just" rtl="1" eaLnBrk="1" fontAlgn="auto" hangingPunct="1">
              <a:spcAft>
                <a:spcPts val="0"/>
              </a:spcAft>
              <a:defRPr/>
            </a:pPr>
            <a:r>
              <a:rPr lang="fa-IR" dirty="0" smtClean="0">
                <a:cs typeface="B Titr" pitchFamily="2" charset="-78"/>
              </a:rPr>
              <a:t>اصول کل</a:t>
            </a:r>
            <a:r>
              <a:rPr lang="ar-SA" dirty="0" smtClean="0">
                <a:cs typeface="B Titr" pitchFamily="2" charset="-78"/>
              </a:rPr>
              <a:t>ي</a:t>
            </a:r>
            <a:r>
              <a:rPr lang="fa-IR" dirty="0" smtClean="0">
                <a:cs typeface="B Titr" pitchFamily="2" charset="-78"/>
              </a:rPr>
              <a:t> شناسا</a:t>
            </a:r>
            <a:r>
              <a:rPr lang="ar-SA" dirty="0" smtClean="0">
                <a:cs typeface="B Titr" pitchFamily="2" charset="-78"/>
              </a:rPr>
              <a:t>يي</a:t>
            </a:r>
            <a:r>
              <a:rPr lang="fa-IR" dirty="0" smtClean="0">
                <a:cs typeface="B Titr" pitchFamily="2" charset="-78"/>
              </a:rPr>
              <a:t> عوامل ش</a:t>
            </a:r>
            <a:r>
              <a:rPr lang="ar-SA" dirty="0" smtClean="0">
                <a:cs typeface="B Titr" pitchFamily="2" charset="-78"/>
              </a:rPr>
              <a:t>ي</a:t>
            </a:r>
            <a:r>
              <a:rPr lang="fa-IR" dirty="0" smtClean="0">
                <a:cs typeface="B Titr" pitchFamily="2" charset="-78"/>
              </a:rPr>
              <a:t>م</a:t>
            </a:r>
            <a:r>
              <a:rPr lang="ar-SA" dirty="0" smtClean="0">
                <a:cs typeface="B Titr" pitchFamily="2" charset="-78"/>
              </a:rPr>
              <a:t>ي</a:t>
            </a:r>
            <a:r>
              <a:rPr lang="fa-IR" dirty="0" smtClean="0">
                <a:cs typeface="B Titr" pitchFamily="2" charset="-78"/>
              </a:rPr>
              <a:t>ا</a:t>
            </a:r>
            <a:r>
              <a:rPr lang="ar-SA" dirty="0" smtClean="0">
                <a:cs typeface="B Titr" pitchFamily="2" charset="-78"/>
              </a:rPr>
              <a:t>يي</a:t>
            </a:r>
            <a:r>
              <a:rPr lang="fa-IR" dirty="0" smtClean="0">
                <a:cs typeface="B Titr" pitchFamily="2" charset="-78"/>
              </a:rPr>
              <a:t> ز</a:t>
            </a:r>
            <a:r>
              <a:rPr lang="ar-SA" dirty="0" smtClean="0">
                <a:cs typeface="B Titr" pitchFamily="2" charset="-78"/>
              </a:rPr>
              <a:t>ي</a:t>
            </a:r>
            <a:r>
              <a:rPr lang="fa-IR" dirty="0" smtClean="0">
                <a:cs typeface="B Titr" pitchFamily="2" charset="-78"/>
              </a:rPr>
              <a:t>ان‌آور</a:t>
            </a:r>
            <a:endParaRPr lang="fa-IR" dirty="0">
              <a:cs typeface="B Titr" pitchFamily="2" charset="-78"/>
            </a:endParaRPr>
          </a:p>
        </p:txBody>
      </p:sp>
      <p:sp>
        <p:nvSpPr>
          <p:cNvPr id="3" name="Content Placeholder 2"/>
          <p:cNvSpPr>
            <a:spLocks noGrp="1"/>
          </p:cNvSpPr>
          <p:nvPr>
            <p:ph idx="1"/>
          </p:nvPr>
        </p:nvSpPr>
        <p:spPr/>
        <p:txBody>
          <a:bodyPr>
            <a:normAutofit/>
          </a:bodyPr>
          <a:lstStyle/>
          <a:p>
            <a:pPr marL="514350" indent="-514350" algn="just" rtl="1" eaLnBrk="1" fontAlgn="auto" hangingPunct="1">
              <a:spcAft>
                <a:spcPts val="0"/>
              </a:spcAft>
              <a:buFont typeface="+mj-lt"/>
              <a:buAutoNum type="arabicPeriod" startAt="2"/>
              <a:defRPr/>
            </a:pPr>
            <a:r>
              <a:rPr lang="fa-IR" dirty="0" smtClean="0">
                <a:cs typeface="B Titr" pitchFamily="2" charset="-78"/>
              </a:rPr>
              <a:t>تهیه </a:t>
            </a:r>
            <a:r>
              <a:rPr lang="en-US" dirty="0" smtClean="0">
                <a:cs typeface="B Titr" pitchFamily="2" charset="-78"/>
              </a:rPr>
              <a:t>MSDS</a:t>
            </a:r>
            <a:r>
              <a:rPr lang="fa-IR" dirty="0" smtClean="0">
                <a:cs typeface="B Titr" pitchFamily="2" charset="-78"/>
              </a:rPr>
              <a:t> مواد </a:t>
            </a:r>
            <a:r>
              <a:rPr lang="en-US" dirty="0" smtClean="0">
                <a:cs typeface="B Titr" pitchFamily="2" charset="-78"/>
              </a:rPr>
              <a:t> </a:t>
            </a:r>
            <a:r>
              <a:rPr lang="fa-IR" dirty="0" smtClean="0">
                <a:cs typeface="B Titr" pitchFamily="2" charset="-78"/>
              </a:rPr>
              <a:t>(</a:t>
            </a:r>
            <a:r>
              <a:rPr lang="ar-SA" dirty="0" smtClean="0">
                <a:cs typeface="B Titr" pitchFamily="2" charset="-78"/>
              </a:rPr>
              <a:t>برگه اطلاعات ايمني </a:t>
            </a:r>
            <a:r>
              <a:rPr lang="fa-IR" dirty="0" smtClean="0">
                <a:cs typeface="B Titr" pitchFamily="2" charset="-78"/>
              </a:rPr>
              <a:t> مواد ) یا ته</a:t>
            </a:r>
            <a:r>
              <a:rPr lang="ar-SA" dirty="0" smtClean="0">
                <a:cs typeface="B Titr" pitchFamily="2" charset="-78"/>
              </a:rPr>
              <a:t>ي</a:t>
            </a:r>
            <a:r>
              <a:rPr lang="fa-IR" dirty="0" smtClean="0">
                <a:cs typeface="B Titr" pitchFamily="2" charset="-78"/>
              </a:rPr>
              <a:t>ه دستورالعمل‌ها و استانداردها</a:t>
            </a:r>
            <a:r>
              <a:rPr lang="ar-SA" dirty="0" smtClean="0">
                <a:cs typeface="B Titr" pitchFamily="2" charset="-78"/>
              </a:rPr>
              <a:t>ي</a:t>
            </a:r>
            <a:r>
              <a:rPr lang="fa-IR" dirty="0" smtClean="0">
                <a:cs typeface="B Titr" pitchFamily="2" charset="-78"/>
              </a:rPr>
              <a:t> نگهدار</a:t>
            </a:r>
            <a:r>
              <a:rPr lang="ar-SA" dirty="0" smtClean="0">
                <a:cs typeface="B Titr" pitchFamily="2" charset="-78"/>
              </a:rPr>
              <a:t>ي</a:t>
            </a:r>
            <a:r>
              <a:rPr lang="fa-IR" dirty="0" smtClean="0">
                <a:cs typeface="B Titr" pitchFamily="2" charset="-78"/>
              </a:rPr>
              <a:t> مواد و اطلاعات مربوط به آنها </a:t>
            </a:r>
          </a:p>
          <a:p>
            <a:pPr marL="514350" indent="-514350" algn="just" rtl="1" eaLnBrk="1" fontAlgn="auto" hangingPunct="1">
              <a:spcAft>
                <a:spcPts val="0"/>
              </a:spcAft>
              <a:buFont typeface="Wingdings 2"/>
              <a:buNone/>
              <a:defRPr/>
            </a:pPr>
            <a:r>
              <a:rPr lang="fa-IR" dirty="0" smtClean="0">
                <a:cs typeface="B Titr" pitchFamily="2" charset="-78"/>
              </a:rPr>
              <a:t>این </a:t>
            </a:r>
            <a:r>
              <a:rPr lang="ar-SA" dirty="0" smtClean="0">
                <a:cs typeface="B Titr" pitchFamily="2" charset="-78"/>
              </a:rPr>
              <a:t> برگه اطلاعاتي در اختيار مصرف كننده قرار مي دهد كه مصرف كننده با آگاهي از ماهيت اتي ماده مزبور، قادر خواهد بود ازخطرات</a:t>
            </a:r>
            <a:r>
              <a:rPr lang="fa-IR" dirty="0" smtClean="0">
                <a:cs typeface="B Titr" pitchFamily="2" charset="-78"/>
              </a:rPr>
              <a:t> </a:t>
            </a:r>
            <a:r>
              <a:rPr lang="ar-SA" dirty="0" smtClean="0">
                <a:cs typeface="B Titr" pitchFamily="2" charset="-78"/>
              </a:rPr>
              <a:t>وضايعات ناشي ازاستفاده ،جابجايي و انبارش نادرست آن در امان باشد. </a:t>
            </a:r>
            <a:endParaRPr lang="en-US" dirty="0" smtClean="0">
              <a:cs typeface="B Titr" pitchFamily="2" charset="-78"/>
            </a:endParaRPr>
          </a:p>
          <a:p>
            <a:pPr marL="274320" indent="-274320" algn="just" rtl="1" eaLnBrk="1" fontAlgn="auto" hangingPunct="1">
              <a:spcAft>
                <a:spcPts val="0"/>
              </a:spcAft>
              <a:buFont typeface="Wingdings 2"/>
              <a:buNone/>
              <a:defRPr/>
            </a:pPr>
            <a:endParaRPr lang="fa-IR" dirty="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just" rtl="1" eaLnBrk="1" fontAlgn="auto" hangingPunct="1">
              <a:spcAft>
                <a:spcPts val="0"/>
              </a:spcAft>
              <a:defRPr/>
            </a:pPr>
            <a:r>
              <a:rPr lang="fa-IR" dirty="0" smtClean="0">
                <a:cs typeface="B Titr" pitchFamily="2" charset="-78"/>
              </a:rPr>
              <a:t>اصول کل</a:t>
            </a:r>
            <a:r>
              <a:rPr lang="ar-SA" dirty="0" smtClean="0">
                <a:cs typeface="B Titr" pitchFamily="2" charset="-78"/>
              </a:rPr>
              <a:t>ي</a:t>
            </a:r>
            <a:r>
              <a:rPr lang="fa-IR" dirty="0" smtClean="0">
                <a:cs typeface="B Titr" pitchFamily="2" charset="-78"/>
              </a:rPr>
              <a:t> شناسا</a:t>
            </a:r>
            <a:r>
              <a:rPr lang="ar-SA" dirty="0" smtClean="0">
                <a:cs typeface="B Titr" pitchFamily="2" charset="-78"/>
              </a:rPr>
              <a:t>يي</a:t>
            </a:r>
            <a:r>
              <a:rPr lang="fa-IR" dirty="0" smtClean="0">
                <a:cs typeface="B Titr" pitchFamily="2" charset="-78"/>
              </a:rPr>
              <a:t> عوامل ش</a:t>
            </a:r>
            <a:r>
              <a:rPr lang="ar-SA" dirty="0" smtClean="0">
                <a:cs typeface="B Titr" pitchFamily="2" charset="-78"/>
              </a:rPr>
              <a:t>ي</a:t>
            </a:r>
            <a:r>
              <a:rPr lang="fa-IR" dirty="0" smtClean="0">
                <a:cs typeface="B Titr" pitchFamily="2" charset="-78"/>
              </a:rPr>
              <a:t>م</a:t>
            </a:r>
            <a:r>
              <a:rPr lang="ar-SA" dirty="0" smtClean="0">
                <a:cs typeface="B Titr" pitchFamily="2" charset="-78"/>
              </a:rPr>
              <a:t>ي</a:t>
            </a:r>
            <a:r>
              <a:rPr lang="fa-IR" dirty="0" smtClean="0">
                <a:cs typeface="B Titr" pitchFamily="2" charset="-78"/>
              </a:rPr>
              <a:t>ا</a:t>
            </a:r>
            <a:r>
              <a:rPr lang="ar-SA" dirty="0" smtClean="0">
                <a:cs typeface="B Titr" pitchFamily="2" charset="-78"/>
              </a:rPr>
              <a:t>يي</a:t>
            </a:r>
            <a:r>
              <a:rPr lang="fa-IR" dirty="0" smtClean="0">
                <a:cs typeface="B Titr" pitchFamily="2" charset="-78"/>
              </a:rPr>
              <a:t> ز</a:t>
            </a:r>
            <a:r>
              <a:rPr lang="ar-SA" dirty="0" smtClean="0">
                <a:cs typeface="B Titr" pitchFamily="2" charset="-78"/>
              </a:rPr>
              <a:t>ي</a:t>
            </a:r>
            <a:r>
              <a:rPr lang="fa-IR" dirty="0" smtClean="0">
                <a:cs typeface="B Titr" pitchFamily="2" charset="-78"/>
              </a:rPr>
              <a:t>ان‌آور</a:t>
            </a:r>
            <a:endParaRPr lang="fa-IR" dirty="0">
              <a:cs typeface="B Titr" pitchFamily="2" charset="-78"/>
            </a:endParaRPr>
          </a:p>
        </p:txBody>
      </p:sp>
      <p:sp>
        <p:nvSpPr>
          <p:cNvPr id="3" name="Content Placeholder 2"/>
          <p:cNvSpPr>
            <a:spLocks noGrp="1"/>
          </p:cNvSpPr>
          <p:nvPr>
            <p:ph idx="1"/>
          </p:nvPr>
        </p:nvSpPr>
        <p:spPr/>
        <p:txBody>
          <a:bodyPr>
            <a:normAutofit/>
          </a:bodyPr>
          <a:lstStyle/>
          <a:p>
            <a:pPr marL="514350" indent="-514350" algn="just" rtl="1" eaLnBrk="1" fontAlgn="auto" hangingPunct="1">
              <a:spcAft>
                <a:spcPts val="0"/>
              </a:spcAft>
              <a:buFont typeface="+mj-lt"/>
              <a:buAutoNum type="arabicPeriod" startAt="3"/>
              <a:defRPr/>
            </a:pPr>
            <a:r>
              <a:rPr lang="fa-IR" dirty="0" smtClean="0">
                <a:cs typeface="B Titr" pitchFamily="2" charset="-78"/>
              </a:rPr>
              <a:t>کنترل‌ها</a:t>
            </a:r>
            <a:r>
              <a:rPr lang="ar-SA" dirty="0" smtClean="0">
                <a:cs typeface="B Titr" pitchFamily="2" charset="-78"/>
              </a:rPr>
              <a:t>ي</a:t>
            </a:r>
            <a:r>
              <a:rPr lang="fa-IR" dirty="0" smtClean="0">
                <a:cs typeface="B Titr" pitchFamily="2" charset="-78"/>
              </a:rPr>
              <a:t> فن</a:t>
            </a:r>
            <a:r>
              <a:rPr lang="ar-SA" dirty="0" smtClean="0">
                <a:cs typeface="B Titr" pitchFamily="2" charset="-78"/>
              </a:rPr>
              <a:t>ي</a:t>
            </a:r>
            <a:r>
              <a:rPr lang="fa-IR" dirty="0" smtClean="0">
                <a:cs typeface="B Titr" pitchFamily="2" charset="-78"/>
              </a:rPr>
              <a:t> و مهندس</a:t>
            </a:r>
            <a:r>
              <a:rPr lang="ar-SA" dirty="0" smtClean="0">
                <a:cs typeface="B Titr" pitchFamily="2" charset="-78"/>
              </a:rPr>
              <a:t>ي</a:t>
            </a:r>
            <a:r>
              <a:rPr lang="fa-IR" dirty="0" smtClean="0">
                <a:cs typeface="B Titr" pitchFamily="2" charset="-78"/>
              </a:rPr>
              <a:t> شامل فرا</a:t>
            </a:r>
            <a:r>
              <a:rPr lang="ar-SA" dirty="0" smtClean="0">
                <a:cs typeface="B Titr" pitchFamily="2" charset="-78"/>
              </a:rPr>
              <a:t>ي</a:t>
            </a:r>
            <a:r>
              <a:rPr lang="fa-IR" dirty="0" smtClean="0">
                <a:cs typeface="B Titr" pitchFamily="2" charset="-78"/>
              </a:rPr>
              <a:t>ند تول</a:t>
            </a:r>
            <a:r>
              <a:rPr lang="ar-SA" dirty="0" smtClean="0">
                <a:cs typeface="B Titr" pitchFamily="2" charset="-78"/>
              </a:rPr>
              <a:t>ي</a:t>
            </a:r>
            <a:r>
              <a:rPr lang="fa-IR" dirty="0" smtClean="0">
                <a:cs typeface="B Titr" pitchFamily="2" charset="-78"/>
              </a:rPr>
              <a:t>د، طراح</a:t>
            </a:r>
            <a:r>
              <a:rPr lang="ar-SA" dirty="0" smtClean="0">
                <a:cs typeface="B Titr" pitchFamily="2" charset="-78"/>
              </a:rPr>
              <a:t>ي</a:t>
            </a:r>
            <a:r>
              <a:rPr lang="fa-IR" dirty="0" smtClean="0">
                <a:cs typeface="B Titr" pitchFamily="2" charset="-78"/>
              </a:rPr>
              <a:t>، محصور کردن، جداساز</a:t>
            </a:r>
            <a:r>
              <a:rPr lang="ar-SA" dirty="0" smtClean="0">
                <a:cs typeface="B Titr" pitchFamily="2" charset="-78"/>
              </a:rPr>
              <a:t>ي</a:t>
            </a:r>
            <a:r>
              <a:rPr lang="fa-IR" dirty="0" smtClean="0">
                <a:cs typeface="B Titr" pitchFamily="2" charset="-78"/>
              </a:rPr>
              <a:t> و س</a:t>
            </a:r>
            <a:r>
              <a:rPr lang="ar-SA" dirty="0" smtClean="0">
                <a:cs typeface="B Titr" pitchFamily="2" charset="-78"/>
              </a:rPr>
              <a:t>ي</a:t>
            </a:r>
            <a:r>
              <a:rPr lang="fa-IR" dirty="0" smtClean="0">
                <a:cs typeface="B Titr" pitchFamily="2" charset="-78"/>
              </a:rPr>
              <a:t>ستم‌ها</a:t>
            </a:r>
            <a:r>
              <a:rPr lang="ar-SA" dirty="0" smtClean="0">
                <a:cs typeface="B Titr" pitchFamily="2" charset="-78"/>
              </a:rPr>
              <a:t>ي</a:t>
            </a:r>
            <a:r>
              <a:rPr lang="fa-IR" dirty="0" smtClean="0">
                <a:cs typeface="B Titr" pitchFamily="2" charset="-78"/>
              </a:rPr>
              <a:t> حفاظت</a:t>
            </a:r>
            <a:r>
              <a:rPr lang="ar-SA" dirty="0" smtClean="0">
                <a:cs typeface="B Titr" pitchFamily="2" charset="-78"/>
              </a:rPr>
              <a:t>ي</a:t>
            </a:r>
            <a:r>
              <a:rPr lang="fa-IR" dirty="0" smtClean="0">
                <a:cs typeface="B Titr" pitchFamily="2" charset="-78"/>
              </a:rPr>
              <a:t> و تهو</a:t>
            </a:r>
            <a:r>
              <a:rPr lang="ar-SA" dirty="0" smtClean="0">
                <a:cs typeface="B Titr" pitchFamily="2" charset="-78"/>
              </a:rPr>
              <a:t>ي</a:t>
            </a:r>
            <a:r>
              <a:rPr lang="fa-IR" dirty="0" smtClean="0">
                <a:cs typeface="B Titr" pitchFamily="2" charset="-78"/>
              </a:rPr>
              <a:t>ه. دقت در بسته‌بند</a:t>
            </a:r>
            <a:r>
              <a:rPr lang="ar-SA" dirty="0" smtClean="0">
                <a:cs typeface="B Titr" pitchFamily="2" charset="-78"/>
              </a:rPr>
              <a:t>ي</a:t>
            </a:r>
            <a:r>
              <a:rPr lang="fa-IR" dirty="0" smtClean="0">
                <a:cs typeface="B Titr" pitchFamily="2" charset="-78"/>
              </a:rPr>
              <a:t>، نظام بازرس</a:t>
            </a:r>
            <a:r>
              <a:rPr lang="ar-SA" dirty="0" smtClean="0">
                <a:cs typeface="B Titr" pitchFamily="2" charset="-78"/>
              </a:rPr>
              <a:t>ي</a:t>
            </a:r>
            <a:r>
              <a:rPr lang="fa-IR" dirty="0" smtClean="0">
                <a:cs typeface="B Titr" pitchFamily="2" charset="-78"/>
              </a:rPr>
              <a:t> و کنترل، کاهش سطح مواجهه با مخاطرات</a:t>
            </a:r>
            <a:endParaRPr lang="en-US" dirty="0" smtClean="0">
              <a:cs typeface="B Titr" pitchFamily="2" charset="-78"/>
            </a:endParaRPr>
          </a:p>
          <a:p>
            <a:pPr marL="514350" indent="-514350" algn="just" rtl="1" eaLnBrk="1" fontAlgn="auto" hangingPunct="1">
              <a:spcAft>
                <a:spcPts val="0"/>
              </a:spcAft>
              <a:buFont typeface="+mj-lt"/>
              <a:buAutoNum type="arabicPeriod" startAt="3"/>
              <a:defRPr/>
            </a:pPr>
            <a:r>
              <a:rPr lang="fa-IR" dirty="0" smtClean="0">
                <a:cs typeface="B Titr" pitchFamily="2" charset="-78"/>
              </a:rPr>
              <a:t>  استفاده از وسا</a:t>
            </a:r>
            <a:r>
              <a:rPr lang="ar-SA" dirty="0" smtClean="0">
                <a:cs typeface="B Titr" pitchFamily="2" charset="-78"/>
              </a:rPr>
              <a:t>ي</a:t>
            </a:r>
            <a:r>
              <a:rPr lang="fa-IR" dirty="0" smtClean="0">
                <a:cs typeface="B Titr" pitchFamily="2" charset="-78"/>
              </a:rPr>
              <a:t>ل حفاظت فرد</a:t>
            </a:r>
            <a:r>
              <a:rPr lang="ar-SA" dirty="0" smtClean="0">
                <a:cs typeface="B Titr" pitchFamily="2" charset="-78"/>
              </a:rPr>
              <a:t>ي</a:t>
            </a:r>
            <a:r>
              <a:rPr lang="fa-IR" dirty="0" smtClean="0">
                <a:cs typeface="B Titr" pitchFamily="2" charset="-78"/>
              </a:rPr>
              <a:t> متناسب با آلا</a:t>
            </a:r>
            <a:r>
              <a:rPr lang="ar-SA" dirty="0" smtClean="0">
                <a:cs typeface="B Titr" pitchFamily="2" charset="-78"/>
              </a:rPr>
              <a:t>ي</a:t>
            </a:r>
            <a:r>
              <a:rPr lang="fa-IR" dirty="0" smtClean="0">
                <a:cs typeface="B Titr" pitchFamily="2" charset="-78"/>
              </a:rPr>
              <a:t>نده‌ها و مخاطرات همراه با رعا</a:t>
            </a:r>
            <a:r>
              <a:rPr lang="ar-SA" dirty="0" smtClean="0">
                <a:cs typeface="B Titr" pitchFamily="2" charset="-78"/>
              </a:rPr>
              <a:t>ي</a:t>
            </a:r>
            <a:r>
              <a:rPr lang="fa-IR" dirty="0" smtClean="0">
                <a:cs typeface="B Titr" pitchFamily="2" charset="-78"/>
              </a:rPr>
              <a:t>ت مسائل بهداشت</a:t>
            </a:r>
            <a:r>
              <a:rPr lang="ar-SA" dirty="0" smtClean="0">
                <a:cs typeface="B Titr" pitchFamily="2" charset="-78"/>
              </a:rPr>
              <a:t>ي</a:t>
            </a:r>
            <a:r>
              <a:rPr lang="fa-IR" dirty="0" smtClean="0">
                <a:cs typeface="B Titr" pitchFamily="2" charset="-78"/>
              </a:rPr>
              <a:t> و تدو</a:t>
            </a:r>
            <a:r>
              <a:rPr lang="ar-SA" dirty="0" smtClean="0">
                <a:cs typeface="B Titr" pitchFamily="2" charset="-78"/>
              </a:rPr>
              <a:t>ي</a:t>
            </a:r>
            <a:r>
              <a:rPr lang="fa-IR" dirty="0" smtClean="0">
                <a:cs typeface="B Titr" pitchFamily="2" charset="-78"/>
              </a:rPr>
              <a:t>ن نظام آموزش</a:t>
            </a:r>
            <a:r>
              <a:rPr lang="ar-SA" dirty="0" smtClean="0">
                <a:cs typeface="B Titr" pitchFamily="2" charset="-78"/>
              </a:rPr>
              <a:t>ي</a:t>
            </a:r>
            <a:r>
              <a:rPr lang="fa-IR" dirty="0" smtClean="0">
                <a:cs typeface="B Titr" pitchFamily="2" charset="-78"/>
              </a:rPr>
              <a:t> و   فرهنگ ساز</a:t>
            </a:r>
            <a:r>
              <a:rPr lang="ar-SA" dirty="0" smtClean="0">
                <a:cs typeface="B Titr" pitchFamily="2" charset="-78"/>
              </a:rPr>
              <a:t>ي</a:t>
            </a:r>
            <a:r>
              <a:rPr lang="fa-IR" dirty="0" smtClean="0">
                <a:cs typeface="B Titr" pitchFamily="2" charset="-78"/>
              </a:rPr>
              <a:t>. </a:t>
            </a:r>
            <a:endParaRPr lang="en-US" dirty="0" smtClean="0">
              <a:cs typeface="B Titr" pitchFamily="2" charset="-78"/>
            </a:endParaRPr>
          </a:p>
          <a:p>
            <a:pPr marL="274320" indent="-274320" algn="just" rtl="1" eaLnBrk="1" fontAlgn="auto" hangingPunct="1">
              <a:spcAft>
                <a:spcPts val="0"/>
              </a:spcAft>
              <a:buFont typeface="Wingdings 2"/>
              <a:buChar char=""/>
              <a:defRPr/>
            </a:pPr>
            <a:endParaRPr lang="fa-IR" dirty="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7929586" cy="1143000"/>
          </a:xfrm>
        </p:spPr>
        <p:txBody>
          <a:bodyPr/>
          <a:lstStyle/>
          <a:p>
            <a:pPr algn="just" rtl="1" eaLnBrk="1" fontAlgn="auto" hangingPunct="1">
              <a:spcAft>
                <a:spcPts val="0"/>
              </a:spcAft>
              <a:defRPr/>
            </a:pPr>
            <a:r>
              <a:rPr lang="ar-SA" sz="3200" dirty="0" smtClean="0">
                <a:cs typeface="B Titr" pitchFamily="2" charset="-78"/>
              </a:rPr>
              <a:t>راههاي پيشگيري و كنترل عوامل شیمیایی در محيط كار </a:t>
            </a:r>
            <a:endParaRPr lang="fa-IR" sz="3200" dirty="0">
              <a:cs typeface="B Titr" pitchFamily="2" charset="-78"/>
            </a:endParaRPr>
          </a:p>
        </p:txBody>
      </p:sp>
      <p:sp>
        <p:nvSpPr>
          <p:cNvPr id="3" name="Content Placeholder 2"/>
          <p:cNvSpPr>
            <a:spLocks noGrp="1"/>
          </p:cNvSpPr>
          <p:nvPr>
            <p:ph idx="1"/>
          </p:nvPr>
        </p:nvSpPr>
        <p:spPr/>
        <p:txBody>
          <a:bodyPr/>
          <a:lstStyle/>
          <a:p>
            <a:pPr algn="just" rtl="1" eaLnBrk="1" hangingPunct="1"/>
            <a:r>
              <a:rPr lang="ar-SA" smtClean="0">
                <a:cs typeface="B Titr" pitchFamily="2" charset="-78"/>
              </a:rPr>
              <a:t>كنترل عامل توليدكننده آلودگي شامل جايگزيني، تغيير روش كار،  روش هاي مرطوب، تعمير و نگهداري و نظافت عمومي </a:t>
            </a:r>
            <a:endParaRPr lang="en-US" smtClean="0">
              <a:cs typeface="B Titr" pitchFamily="2" charset="-78"/>
            </a:endParaRPr>
          </a:p>
          <a:p>
            <a:pPr algn="just" rtl="1" eaLnBrk="1" hangingPunct="1"/>
            <a:r>
              <a:rPr lang="ar-SA" smtClean="0">
                <a:cs typeface="B Titr" pitchFamily="2" charset="-78"/>
              </a:rPr>
              <a:t>انتقال عامل آلودگي شامل استفاده از تهويه طبيعي يا مصنوعي، ايجاد فاصله و غيره </a:t>
            </a:r>
            <a:endParaRPr lang="en-US" smtClean="0">
              <a:cs typeface="B Titr" pitchFamily="2" charset="-78"/>
            </a:endParaRPr>
          </a:p>
          <a:p>
            <a:pPr algn="just" rtl="1" eaLnBrk="1" hangingPunct="1"/>
            <a:r>
              <a:rPr lang="ar-SA" smtClean="0">
                <a:cs typeface="B Titr" pitchFamily="2" charset="-78"/>
              </a:rPr>
              <a:t>كنترل عوامل كار شامل آزمايش هاي پزشكي، ماسكهاي حفاظتي، تنظيم ساعت كار و چرخش. </a:t>
            </a:r>
            <a:endParaRPr lang="en-US"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just" rtl="1" eaLnBrk="1" fontAlgn="auto" hangingPunct="1">
              <a:spcAft>
                <a:spcPts val="0"/>
              </a:spcAft>
              <a:defRPr/>
            </a:pPr>
            <a:r>
              <a:rPr lang="ar-SA" sz="3200" dirty="0" smtClean="0">
                <a:cs typeface="B Titr" pitchFamily="2" charset="-78"/>
              </a:rPr>
              <a:t>بيماريهاي ناشي از عوامل </a:t>
            </a:r>
            <a:r>
              <a:rPr lang="fa-IR" sz="3200" dirty="0" smtClean="0">
                <a:cs typeface="B Titr" pitchFamily="2" charset="-78"/>
              </a:rPr>
              <a:t>بیولوژیک </a:t>
            </a:r>
            <a:r>
              <a:rPr lang="ar-SA" sz="3200" dirty="0" smtClean="0">
                <a:cs typeface="B Titr" pitchFamily="2" charset="-78"/>
              </a:rPr>
              <a:t>محيط كار</a:t>
            </a:r>
            <a:endParaRPr lang="fa-IR" sz="3200" dirty="0">
              <a:cs typeface="B Titr" pitchFamily="2" charset="-78"/>
            </a:endParaRPr>
          </a:p>
        </p:txBody>
      </p:sp>
      <p:sp>
        <p:nvSpPr>
          <p:cNvPr id="3" name="Content Placeholder 2"/>
          <p:cNvSpPr>
            <a:spLocks noGrp="1"/>
          </p:cNvSpPr>
          <p:nvPr>
            <p:ph idx="1"/>
          </p:nvPr>
        </p:nvSpPr>
        <p:spPr/>
        <p:txBody>
          <a:bodyPr/>
          <a:lstStyle/>
          <a:p>
            <a:pPr algn="just" rtl="1" eaLnBrk="1" hangingPunct="1"/>
            <a:r>
              <a:rPr lang="ar-SA" smtClean="0">
                <a:cs typeface="B Titr" pitchFamily="2" charset="-78"/>
              </a:rPr>
              <a:t>بيماريهاي ناشي از ويروسها مانند بيماريهاي هپاتيت، هاري، نيوكاسل، ايدز عموماً در مشاغل مرتبط با خون و حيوانات </a:t>
            </a:r>
            <a:endParaRPr lang="en-US" smtClean="0">
              <a:cs typeface="B Titr" pitchFamily="2" charset="-78"/>
            </a:endParaRPr>
          </a:p>
          <a:p>
            <a:pPr algn="just" rtl="1" eaLnBrk="1" hangingPunct="1"/>
            <a:r>
              <a:rPr lang="ar-SA" smtClean="0">
                <a:cs typeface="B Titr" pitchFamily="2" charset="-78"/>
              </a:rPr>
              <a:t>بيماريهاي ناشي از باكتري ها مانند سياه زخم، بروسلوز، كزاز، سل و . . . عموماً در مشاغل مرتبط با دام و احشام و مراكز درماني </a:t>
            </a:r>
            <a:endParaRPr lang="en-US" smtClean="0">
              <a:cs typeface="B Titr" pitchFamily="2" charset="-78"/>
            </a:endParaRPr>
          </a:p>
          <a:p>
            <a:pPr algn="just" rtl="1" eaLnBrk="1" hangingPunct="1"/>
            <a:r>
              <a:rPr lang="ar-SA" smtClean="0">
                <a:cs typeface="B Titr" pitchFamily="2" charset="-78"/>
              </a:rPr>
              <a:t> بيماريهاي ناشي از قارچ ها عموماً در دامداريها، مزارع، سيلوها </a:t>
            </a:r>
            <a:endParaRPr lang="en-US" smtClean="0">
              <a:cs typeface="B Titr" pitchFamily="2" charset="-78"/>
            </a:endParaRPr>
          </a:p>
          <a:p>
            <a:pPr algn="just" rtl="1" eaLnBrk="1" hangingPunct="1"/>
            <a:r>
              <a:rPr lang="ar-SA" smtClean="0">
                <a:cs typeface="B Titr" pitchFamily="2" charset="-78"/>
              </a:rPr>
              <a:t>بيماريهاي ناشي از انگل ها عموماً در مزارع، كارگران ساختماني، معادن ناشي از دفع غيربهداشتي فاضلاب </a:t>
            </a:r>
            <a:endParaRPr lang="en-US" smtClean="0">
              <a:cs typeface="B Titr" pitchFamily="2" charset="-78"/>
            </a:endParaRPr>
          </a:p>
          <a:p>
            <a:pPr algn="just" rtl="1" eaLnBrk="1" hangingPunct="1"/>
            <a:endParaRPr lang="fa-IR"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just" rtl="1" eaLnBrk="1" fontAlgn="auto" hangingPunct="1">
              <a:spcAft>
                <a:spcPts val="0"/>
              </a:spcAft>
              <a:defRPr/>
            </a:pPr>
            <a:r>
              <a:rPr lang="ar-SA" dirty="0" smtClean="0">
                <a:cs typeface="B Titr" pitchFamily="2" charset="-78"/>
              </a:rPr>
              <a:t>كنترل و پيشگيري </a:t>
            </a:r>
            <a:endParaRPr lang="fa-IR" dirty="0">
              <a:cs typeface="B Titr" pitchFamily="2" charset="-78"/>
            </a:endParaRPr>
          </a:p>
        </p:txBody>
      </p:sp>
      <p:sp>
        <p:nvSpPr>
          <p:cNvPr id="3" name="Content Placeholder 2"/>
          <p:cNvSpPr>
            <a:spLocks noGrp="1"/>
          </p:cNvSpPr>
          <p:nvPr>
            <p:ph idx="1"/>
          </p:nvPr>
        </p:nvSpPr>
        <p:spPr/>
        <p:txBody>
          <a:bodyPr/>
          <a:lstStyle/>
          <a:p>
            <a:pPr algn="just" rtl="1" eaLnBrk="1" hangingPunct="1">
              <a:buFont typeface="Wingdings 2" pitchFamily="18" charset="2"/>
              <a:buNone/>
            </a:pPr>
            <a:r>
              <a:rPr lang="ar-SA" smtClean="0">
                <a:cs typeface="B Titr" pitchFamily="2" charset="-78"/>
              </a:rPr>
              <a:t>براي پيشگيري عم</a:t>
            </a:r>
            <a:r>
              <a:rPr lang="fa-IR" smtClean="0">
                <a:cs typeface="B Titr" pitchFamily="2" charset="-78"/>
              </a:rPr>
              <a:t>وم</a:t>
            </a:r>
            <a:r>
              <a:rPr lang="ar-SA" smtClean="0">
                <a:cs typeface="B Titr" pitchFamily="2" charset="-78"/>
              </a:rPr>
              <a:t>ي استفاده از حشره كش هاي مناسب، واكسينه كردن احشام، تهويه مناسب، محدودكردن واردات حيوانات و پرندگاه از محيط هاي آلوده از جمله اقدامات محيطي مناسب مي باشد. </a:t>
            </a:r>
            <a:endParaRPr lang="en-US" smtClean="0">
              <a:cs typeface="B Titr" pitchFamily="2" charset="-78"/>
            </a:endParaRPr>
          </a:p>
          <a:p>
            <a:pPr algn="just" rtl="1" eaLnBrk="1" hangingPunct="1">
              <a:buFont typeface="Wingdings 2" pitchFamily="18" charset="2"/>
              <a:buNone/>
            </a:pPr>
            <a:r>
              <a:rPr lang="fa-IR" smtClean="0">
                <a:cs typeface="B Titr" pitchFamily="2" charset="-78"/>
              </a:rPr>
              <a:t>   </a:t>
            </a:r>
            <a:r>
              <a:rPr lang="ar-SA" smtClean="0">
                <a:cs typeface="B Titr" pitchFamily="2" charset="-78"/>
              </a:rPr>
              <a:t>براي پيشگيري اختصاصي، واكسينه كردن كاركنان، داروهاي پيشگيري كننده، لباس ها و دستكش هاي حفاظتي استريل كردن وسايل، آزمايشات مرتبط و تدوين دستورالعمل هاي بهداشتي از جمله مواردي است كه توصيه مي شود. </a:t>
            </a:r>
            <a:endParaRPr lang="en-US" smtClean="0">
              <a:cs typeface="B Titr" pitchFamily="2" charset="-78"/>
            </a:endParaRPr>
          </a:p>
          <a:p>
            <a:pPr algn="just" rtl="1" eaLnBrk="1" hangingPunct="1"/>
            <a:endParaRPr lang="fa-IR"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rrowheads="1"/>
          </p:cNvSpPr>
          <p:nvPr>
            <p:ph type="title"/>
          </p:nvPr>
        </p:nvSpPr>
        <p:spPr>
          <a:xfrm>
            <a:off x="285720" y="357166"/>
            <a:ext cx="8001000" cy="714380"/>
          </a:xfrm>
        </p:spPr>
        <p:txBody>
          <a:bodyPr>
            <a:normAutofit fontScale="90000"/>
          </a:bodyPr>
          <a:lstStyle/>
          <a:p>
            <a:pPr eaLnBrk="1" fontAlgn="auto" hangingPunct="1">
              <a:spcAft>
                <a:spcPts val="0"/>
              </a:spcAft>
              <a:defRPr/>
            </a:pPr>
            <a:r>
              <a:rPr lang="fa-IR" sz="4000" u="sng" dirty="0" smtClean="0">
                <a:solidFill>
                  <a:srgbClr val="3399FF"/>
                </a:solidFill>
              </a:rPr>
              <a:t/>
            </a:r>
            <a:br>
              <a:rPr lang="fa-IR" sz="4000" u="sng" dirty="0" smtClean="0">
                <a:solidFill>
                  <a:srgbClr val="3399FF"/>
                </a:solidFill>
              </a:rPr>
            </a:br>
            <a:r>
              <a:rPr lang="fa-IR" sz="4000" u="sng" dirty="0" smtClean="0">
                <a:solidFill>
                  <a:srgbClr val="3399FF"/>
                </a:solidFill>
              </a:rPr>
              <a:t/>
            </a:r>
            <a:br>
              <a:rPr lang="fa-IR" sz="4000" u="sng" dirty="0" smtClean="0">
                <a:solidFill>
                  <a:srgbClr val="3399FF"/>
                </a:solidFill>
              </a:rPr>
            </a:br>
            <a:r>
              <a:rPr lang="fa-IR" sz="4000" u="sng" dirty="0" smtClean="0">
                <a:solidFill>
                  <a:srgbClr val="3399FF"/>
                </a:solidFill>
              </a:rPr>
              <a:t/>
            </a:r>
            <a:br>
              <a:rPr lang="fa-IR" sz="4000" u="sng" dirty="0" smtClean="0">
                <a:solidFill>
                  <a:srgbClr val="3399FF"/>
                </a:solidFill>
              </a:rPr>
            </a:br>
            <a:r>
              <a:rPr lang="fa-IR" sz="4200" dirty="0" smtClean="0">
                <a:cs typeface="B Titr" pitchFamily="2" charset="-78"/>
              </a:rPr>
              <a:t>اهداف ارگونومی بهبود کيفيت زندگی انسان</a:t>
            </a:r>
            <a:r>
              <a:rPr lang="en-US" sz="4200" dirty="0" smtClean="0">
                <a:cs typeface="B Titr" pitchFamily="2" charset="-78"/>
              </a:rPr>
              <a:t> </a:t>
            </a:r>
          </a:p>
        </p:txBody>
      </p:sp>
      <p:sp>
        <p:nvSpPr>
          <p:cNvPr id="4403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8B3AD687-23E0-4305-AD02-8D83A5761861}" type="slidenum">
              <a:rPr lang="ar-SA" smtClean="0">
                <a:solidFill>
                  <a:schemeClr val="tx2"/>
                </a:solidFill>
                <a:latin typeface="Trebuchet MS" pitchFamily="34" charset="0"/>
                <a:cs typeface="Tahoma" pitchFamily="34" charset="0"/>
              </a:rPr>
              <a:pPr eaLnBrk="1" fontAlgn="base" hangingPunct="1">
                <a:spcBef>
                  <a:spcPct val="0"/>
                </a:spcBef>
                <a:spcAft>
                  <a:spcPct val="0"/>
                </a:spcAft>
              </a:pPr>
              <a:t>38</a:t>
            </a:fld>
            <a:endParaRPr lang="en-US" smtClean="0">
              <a:solidFill>
                <a:schemeClr val="tx2"/>
              </a:solidFill>
              <a:latin typeface="Trebuchet MS" pitchFamily="34" charset="0"/>
              <a:cs typeface="Tahoma" pitchFamily="34" charset="0"/>
            </a:endParaRPr>
          </a:p>
        </p:txBody>
      </p:sp>
      <p:sp>
        <p:nvSpPr>
          <p:cNvPr id="80901" name="Oval 4"/>
          <p:cNvSpPr>
            <a:spLocks noChangeArrowheads="1"/>
          </p:cNvSpPr>
          <p:nvPr/>
        </p:nvSpPr>
        <p:spPr bwMode="auto">
          <a:xfrm>
            <a:off x="3060700" y="2743200"/>
            <a:ext cx="2120900" cy="13335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rtl="1" fontAlgn="auto">
              <a:spcBef>
                <a:spcPts val="0"/>
              </a:spcBef>
              <a:spcAft>
                <a:spcPts val="0"/>
              </a:spcAft>
              <a:defRPr/>
            </a:pPr>
            <a:r>
              <a:rPr lang="fa-IR" sz="3600" dirty="0">
                <a:solidFill>
                  <a:srgbClr val="000099"/>
                </a:solidFill>
                <a:latin typeface="Times New Roman" pitchFamily="18" charset="0"/>
                <a:cs typeface="Titr" pitchFamily="2" charset="-78"/>
              </a:rPr>
              <a:t>ارگونومی</a:t>
            </a:r>
            <a:endParaRPr lang="en-US" sz="3600" dirty="0">
              <a:solidFill>
                <a:srgbClr val="000099"/>
              </a:solidFill>
              <a:latin typeface="Times New Roman" pitchFamily="18" charset="0"/>
              <a:cs typeface="Titr" pitchFamily="2" charset="-78"/>
            </a:endParaRPr>
          </a:p>
        </p:txBody>
      </p:sp>
      <p:sp>
        <p:nvSpPr>
          <p:cNvPr id="80902" name="Line 5"/>
          <p:cNvSpPr>
            <a:spLocks noChangeShapeType="1"/>
          </p:cNvSpPr>
          <p:nvPr/>
        </p:nvSpPr>
        <p:spPr bwMode="auto">
          <a:xfrm flipH="1">
            <a:off x="2667000" y="3886200"/>
            <a:ext cx="685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80903" name="Rectangle 6"/>
          <p:cNvSpPr>
            <a:spLocks noChangeArrowheads="1"/>
          </p:cNvSpPr>
          <p:nvPr/>
        </p:nvSpPr>
        <p:spPr bwMode="auto">
          <a:xfrm>
            <a:off x="1295400" y="4648200"/>
            <a:ext cx="2057400" cy="1143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rtl="1" fontAlgn="auto">
              <a:spcBef>
                <a:spcPts val="0"/>
              </a:spcBef>
              <a:spcAft>
                <a:spcPts val="0"/>
              </a:spcAft>
              <a:defRPr/>
            </a:pPr>
            <a:r>
              <a:rPr lang="fa-IR" sz="2800" dirty="0">
                <a:solidFill>
                  <a:srgbClr val="000099"/>
                </a:solidFill>
                <a:latin typeface="Times New Roman" pitchFamily="18" charset="0"/>
                <a:cs typeface="Yagut" pitchFamily="2" charset="-78"/>
              </a:rPr>
              <a:t>سلامتی و ايمنی</a:t>
            </a:r>
            <a:endParaRPr lang="en-US" sz="2800" dirty="0">
              <a:solidFill>
                <a:srgbClr val="000099"/>
              </a:solidFill>
              <a:latin typeface="Times New Roman" pitchFamily="18" charset="0"/>
              <a:cs typeface="Yagut" pitchFamily="2" charset="-78"/>
            </a:endParaRPr>
          </a:p>
        </p:txBody>
      </p:sp>
      <p:sp>
        <p:nvSpPr>
          <p:cNvPr id="80904" name="Line 7"/>
          <p:cNvSpPr>
            <a:spLocks noChangeShapeType="1"/>
          </p:cNvSpPr>
          <p:nvPr/>
        </p:nvSpPr>
        <p:spPr bwMode="auto">
          <a:xfrm>
            <a:off x="5029200" y="3810000"/>
            <a:ext cx="6858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80905" name="Rectangle 8"/>
          <p:cNvSpPr>
            <a:spLocks noChangeArrowheads="1"/>
          </p:cNvSpPr>
          <p:nvPr/>
        </p:nvSpPr>
        <p:spPr bwMode="auto">
          <a:xfrm>
            <a:off x="4724400" y="4495800"/>
            <a:ext cx="2743200" cy="13081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r" rtl="1" fontAlgn="auto">
              <a:spcBef>
                <a:spcPts val="0"/>
              </a:spcBef>
              <a:spcAft>
                <a:spcPts val="0"/>
              </a:spcAft>
              <a:defRPr/>
            </a:pPr>
            <a:r>
              <a:rPr lang="fa-IR" sz="2800" b="1" dirty="0">
                <a:solidFill>
                  <a:srgbClr val="000099"/>
                </a:solidFill>
                <a:latin typeface="Times New Roman" pitchFamily="18" charset="0"/>
                <a:cs typeface="Times New Roman" pitchFamily="18" charset="0"/>
              </a:rPr>
              <a:t>بهره وری و کارايی</a:t>
            </a:r>
          </a:p>
        </p:txBody>
      </p:sp>
      <p:sp>
        <p:nvSpPr>
          <p:cNvPr id="80906" name="Line 9"/>
          <p:cNvSpPr>
            <a:spLocks noChangeShapeType="1"/>
          </p:cNvSpPr>
          <p:nvPr/>
        </p:nvSpPr>
        <p:spPr bwMode="auto">
          <a:xfrm flipV="1">
            <a:off x="4191000" y="2209800"/>
            <a:ext cx="762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80907" name="Rectangle 10"/>
          <p:cNvSpPr>
            <a:spLocks noChangeArrowheads="1"/>
          </p:cNvSpPr>
          <p:nvPr/>
        </p:nvSpPr>
        <p:spPr bwMode="auto">
          <a:xfrm>
            <a:off x="3581400" y="1371600"/>
            <a:ext cx="1981200" cy="838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rtl="1" fontAlgn="auto">
              <a:spcBef>
                <a:spcPts val="0"/>
              </a:spcBef>
              <a:spcAft>
                <a:spcPts val="0"/>
              </a:spcAft>
              <a:defRPr/>
            </a:pPr>
            <a:r>
              <a:rPr lang="fa-IR" sz="2800" dirty="0">
                <a:solidFill>
                  <a:srgbClr val="000099"/>
                </a:solidFill>
                <a:latin typeface="Times New Roman" pitchFamily="18" charset="0"/>
                <a:cs typeface="Yagut" pitchFamily="2" charset="-78"/>
              </a:rPr>
              <a:t>رفاه</a:t>
            </a:r>
            <a:endParaRPr lang="en-US" sz="2800" dirty="0">
              <a:solidFill>
                <a:srgbClr val="000099"/>
              </a:solidFill>
              <a:latin typeface="Times New Roman" pitchFamily="18" charset="0"/>
              <a:cs typeface="Yagut"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80610"/>
                                        </p:tgtEl>
                                        <p:attrNameLst>
                                          <p:attrName>style.visibility</p:attrName>
                                        </p:attrNameLst>
                                      </p:cBhvr>
                                      <p:to>
                                        <p:strVal val="visible"/>
                                      </p:to>
                                    </p:set>
                                    <p:anim calcmode="discrete" valueType="clr">
                                      <p:cBhvr override="childStyle">
                                        <p:cTn id="7" dur="80"/>
                                        <p:tgtEl>
                                          <p:spTgt spid="5806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80610"/>
                                        </p:tgtEl>
                                        <p:attrNameLst>
                                          <p:attrName>fillcolor</p:attrName>
                                        </p:attrNameLst>
                                      </p:cBhvr>
                                      <p:tavLst>
                                        <p:tav tm="0">
                                          <p:val>
                                            <p:clrVal>
                                              <a:schemeClr val="accent2"/>
                                            </p:clrVal>
                                          </p:val>
                                        </p:tav>
                                        <p:tav tm="50000">
                                          <p:val>
                                            <p:clrVal>
                                              <a:schemeClr val="hlink"/>
                                            </p:clrVal>
                                          </p:val>
                                        </p:tav>
                                      </p:tavLst>
                                    </p:anim>
                                    <p:set>
                                      <p:cBhvr>
                                        <p:cTn id="9" dur="80"/>
                                        <p:tgtEl>
                                          <p:spTgt spid="58061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80901"/>
                                        </p:tgtEl>
                                        <p:attrNameLst>
                                          <p:attrName>style.visibility</p:attrName>
                                        </p:attrNameLst>
                                      </p:cBhvr>
                                      <p:to>
                                        <p:strVal val="visible"/>
                                      </p:to>
                                    </p:set>
                                    <p:animEffect transition="in" filter="box(in)">
                                      <p:cBhvr>
                                        <p:cTn id="14" dur="500"/>
                                        <p:tgtEl>
                                          <p:spTgt spid="8090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80907"/>
                                        </p:tgtEl>
                                        <p:attrNameLst>
                                          <p:attrName>style.visibility</p:attrName>
                                        </p:attrNameLst>
                                      </p:cBhvr>
                                      <p:to>
                                        <p:strVal val="visible"/>
                                      </p:to>
                                    </p:set>
                                    <p:animEffect transition="in" filter="box(in)">
                                      <p:cBhvr>
                                        <p:cTn id="19" dur="500"/>
                                        <p:tgtEl>
                                          <p:spTgt spid="8090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80906"/>
                                        </p:tgtEl>
                                        <p:attrNameLst>
                                          <p:attrName>style.visibility</p:attrName>
                                        </p:attrNameLst>
                                      </p:cBhvr>
                                      <p:to>
                                        <p:strVal val="visible"/>
                                      </p:to>
                                    </p:set>
                                    <p:animEffect transition="in" filter="box(in)">
                                      <p:cBhvr>
                                        <p:cTn id="22" dur="500"/>
                                        <p:tgtEl>
                                          <p:spTgt spid="809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0903"/>
                                        </p:tgtEl>
                                        <p:attrNameLst>
                                          <p:attrName>style.visibility</p:attrName>
                                        </p:attrNameLst>
                                      </p:cBhvr>
                                      <p:to>
                                        <p:strVal val="visible"/>
                                      </p:to>
                                    </p:set>
                                    <p:animEffect transition="in" filter="box(in)">
                                      <p:cBhvr>
                                        <p:cTn id="27" dur="500"/>
                                        <p:tgtEl>
                                          <p:spTgt spid="80903"/>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80902"/>
                                        </p:tgtEl>
                                        <p:attrNameLst>
                                          <p:attrName>style.visibility</p:attrName>
                                        </p:attrNameLst>
                                      </p:cBhvr>
                                      <p:to>
                                        <p:strVal val="visible"/>
                                      </p:to>
                                    </p:set>
                                    <p:animEffect transition="in" filter="box(in)">
                                      <p:cBhvr>
                                        <p:cTn id="30" dur="500"/>
                                        <p:tgtEl>
                                          <p:spTgt spid="809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80905"/>
                                        </p:tgtEl>
                                        <p:attrNameLst>
                                          <p:attrName>style.visibility</p:attrName>
                                        </p:attrNameLst>
                                      </p:cBhvr>
                                      <p:to>
                                        <p:strVal val="visible"/>
                                      </p:to>
                                    </p:set>
                                    <p:animEffect transition="in" filter="box(in)">
                                      <p:cBhvr>
                                        <p:cTn id="35" dur="500"/>
                                        <p:tgtEl>
                                          <p:spTgt spid="80905"/>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80904"/>
                                        </p:tgtEl>
                                        <p:attrNameLst>
                                          <p:attrName>style.visibility</p:attrName>
                                        </p:attrNameLst>
                                      </p:cBhvr>
                                      <p:to>
                                        <p:strVal val="visible"/>
                                      </p:to>
                                    </p:set>
                                    <p:animEffect transition="in" filter="box(in)">
                                      <p:cBhvr>
                                        <p:cTn id="38" dur="500"/>
                                        <p:tgtEl>
                                          <p:spTgt spid="80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p:bldP spid="80902" grpId="0" animBg="1"/>
      <p:bldP spid="80903" grpId="0" animBg="1"/>
      <p:bldP spid="80904" grpId="0" animBg="1"/>
      <p:bldP spid="80905" grpId="0" animBg="1"/>
      <p:bldP spid="80906" grpId="0" animBg="1"/>
      <p:bldP spid="8090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eaLnBrk="1" hangingPunct="1"/>
            <a:r>
              <a:rPr lang="en-US" smtClean="0">
                <a:latin typeface="Arial" pitchFamily="34" charset="0"/>
                <a:cs typeface="B Titr" pitchFamily="2" charset="-78"/>
              </a:rPr>
              <a:t>NIOSH </a:t>
            </a:r>
            <a:r>
              <a:rPr lang="fa-IR" smtClean="0">
                <a:latin typeface="Arial" pitchFamily="34" charset="0"/>
                <a:cs typeface="B Titr" pitchFamily="2" charset="-78"/>
              </a:rPr>
              <a:t> بیماریها وعوارض ناشی از کار را بر اساس اهمیت آنها طبقه بندی نموده  که در آن </a:t>
            </a:r>
            <a:r>
              <a:rPr lang="en-US" smtClean="0">
                <a:latin typeface="Arial" pitchFamily="34" charset="0"/>
                <a:cs typeface="B Titr" pitchFamily="2" charset="-78"/>
              </a:rPr>
              <a:t>WMSDs </a:t>
            </a:r>
            <a:r>
              <a:rPr lang="fa-IR" smtClean="0">
                <a:latin typeface="Arial" pitchFamily="34" charset="0"/>
                <a:cs typeface="B Titr" pitchFamily="2" charset="-78"/>
              </a:rPr>
              <a:t> پس از بیماریهای تنفسی شغلی در رتبه دوم است . هدف علم ارگونومی حذف یا کاهش مواجهه کارگر با خطرات ارگونومیک می باشد که باعث بیماریهای اسکلتی عضلانی مرتبط با کار</a:t>
            </a:r>
            <a:r>
              <a:rPr lang="en-US" smtClean="0">
                <a:latin typeface="Arial" pitchFamily="34" charset="0"/>
                <a:cs typeface="B Titr" pitchFamily="2" charset="-78"/>
              </a:rPr>
              <a:t> WMSDs</a:t>
            </a:r>
            <a:r>
              <a:rPr lang="fa-IR" smtClean="0">
                <a:latin typeface="Arial" pitchFamily="34" charset="0"/>
                <a:cs typeface="B Titr" pitchFamily="2" charset="-78"/>
              </a:rPr>
              <a:t> می شوند.</a:t>
            </a:r>
            <a:endParaRPr lang="en-US" smtClean="0">
              <a:latin typeface="Arial" pitchFamily="34" charset="0"/>
              <a:cs typeface="B Titr" pitchFamily="2" charset="-78"/>
            </a:endParaRPr>
          </a:p>
          <a:p>
            <a:pPr algn="r" rtl="1" eaLnBrk="1" hangingPunct="1"/>
            <a:endParaRPr lang="en-US" smtClean="0">
              <a:latin typeface="Arial" pitchFamily="34" charset="0"/>
              <a:cs typeface="B Titr" pitchFamily="2" charset="-78"/>
            </a:endParaRPr>
          </a:p>
        </p:txBody>
      </p:sp>
      <p:sp>
        <p:nvSpPr>
          <p:cNvPr id="4" name="Title 1"/>
          <p:cNvSpPr>
            <a:spLocks noGrp="1"/>
          </p:cNvSpPr>
          <p:nvPr>
            <p:ph type="title"/>
          </p:nvPr>
        </p:nvSpPr>
        <p:spPr>
          <a:xfrm>
            <a:off x="457200" y="320040"/>
            <a:ext cx="7239000" cy="1143000"/>
          </a:xfrm>
        </p:spPr>
        <p:txBody>
          <a:bodyPr/>
          <a:lstStyle/>
          <a:p>
            <a:pPr algn="just" rtl="1" eaLnBrk="1" fontAlgn="auto" hangingPunct="1">
              <a:spcAft>
                <a:spcPts val="0"/>
              </a:spcAft>
              <a:defRPr/>
            </a:pPr>
            <a:r>
              <a:rPr lang="fa-IR" dirty="0" smtClean="0">
                <a:cs typeface="B Titr" pitchFamily="2" charset="-78"/>
              </a:rPr>
              <a:t>عوامل ز</a:t>
            </a:r>
            <a:r>
              <a:rPr lang="ar-SA" dirty="0" smtClean="0">
                <a:cs typeface="B Titr" pitchFamily="2" charset="-78"/>
              </a:rPr>
              <a:t>ي</a:t>
            </a:r>
            <a:r>
              <a:rPr lang="fa-IR" dirty="0" smtClean="0">
                <a:cs typeface="B Titr" pitchFamily="2" charset="-78"/>
              </a:rPr>
              <a:t>ان‌آور ارگونومی</a:t>
            </a:r>
            <a:endParaRPr lang="fa-IR" dirty="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ox(i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143001" y="152401"/>
            <a:ext cx="6643710" cy="1431925"/>
          </a:xfrm>
        </p:spPr>
        <p:txBody>
          <a:bodyPr/>
          <a:lstStyle/>
          <a:p>
            <a:pPr algn="r" rtl="1" eaLnBrk="1" fontAlgn="auto" hangingPunct="1">
              <a:spcAft>
                <a:spcPts val="0"/>
              </a:spcAft>
              <a:defRPr/>
            </a:pPr>
            <a:r>
              <a:rPr lang="fa-IR" dirty="0" smtClean="0">
                <a:cs typeface="B Zar" pitchFamily="2" charset="-78"/>
              </a:rPr>
              <a:t>برنامه</a:t>
            </a:r>
            <a:r>
              <a:rPr lang="en-US" dirty="0" smtClean="0">
                <a:cs typeface="B Zar" pitchFamily="2" charset="-78"/>
              </a:rPr>
              <a:t> </a:t>
            </a:r>
            <a:r>
              <a:rPr lang="fa-IR" dirty="0" smtClean="0">
                <a:cs typeface="B Zar" pitchFamily="2" charset="-78"/>
              </a:rPr>
              <a:t>هاي</a:t>
            </a:r>
            <a:r>
              <a:rPr lang="en-US" dirty="0" smtClean="0">
                <a:cs typeface="B Zar" pitchFamily="2" charset="-78"/>
              </a:rPr>
              <a:t> </a:t>
            </a:r>
            <a:r>
              <a:rPr lang="fa-IR" dirty="0" smtClean="0">
                <a:cs typeface="B Zar" pitchFamily="2" charset="-78"/>
              </a:rPr>
              <a:t>بهداشت</a:t>
            </a:r>
            <a:r>
              <a:rPr lang="en-US" dirty="0" smtClean="0">
                <a:cs typeface="B Zar" pitchFamily="2" charset="-78"/>
              </a:rPr>
              <a:t> </a:t>
            </a:r>
            <a:r>
              <a:rPr lang="fa-IR" dirty="0" smtClean="0">
                <a:cs typeface="B Zar" pitchFamily="2" charset="-78"/>
              </a:rPr>
              <a:t>حرفه</a:t>
            </a:r>
            <a:r>
              <a:rPr lang="en-US" dirty="0" smtClean="0">
                <a:cs typeface="B Zar" pitchFamily="2" charset="-78"/>
              </a:rPr>
              <a:t> </a:t>
            </a:r>
            <a:r>
              <a:rPr lang="fa-IR" dirty="0" smtClean="0">
                <a:cs typeface="B Zar" pitchFamily="2" charset="-78"/>
              </a:rPr>
              <a:t>اي</a:t>
            </a:r>
            <a:endParaRPr lang="en-US" dirty="0" smtClean="0">
              <a:cs typeface="B Zar" pitchFamily="2" charset="-78"/>
            </a:endParaRPr>
          </a:p>
        </p:txBody>
      </p:sp>
      <p:sp>
        <p:nvSpPr>
          <p:cNvPr id="84995" name="Rectangle 3" descr="Rectangle: Click to edit Master text styles&#10;Second level&#10;Third level&#10;Fourth level&#10;Fifth level"/>
          <p:cNvSpPr>
            <a:spLocks noGrp="1" noChangeArrowheads="1"/>
          </p:cNvSpPr>
          <p:nvPr>
            <p:ph idx="1"/>
          </p:nvPr>
        </p:nvSpPr>
        <p:spPr>
          <a:xfrm>
            <a:off x="500063" y="1928813"/>
            <a:ext cx="7167562" cy="4191000"/>
          </a:xfrm>
        </p:spPr>
        <p:txBody>
          <a:bodyPr/>
          <a:lstStyle/>
          <a:p>
            <a:pPr marL="609600" indent="-609600" algn="r" rtl="1" eaLnBrk="1" hangingPunct="1">
              <a:buFont typeface="Wingdings" pitchFamily="2" charset="2"/>
              <a:buChar char="ü"/>
            </a:pPr>
            <a:r>
              <a:rPr lang="fa-IR" sz="3000" smtClean="0">
                <a:cs typeface="B Zar" pitchFamily="2" charset="-78"/>
              </a:rPr>
              <a:t>شناسائي</a:t>
            </a:r>
            <a:r>
              <a:rPr lang="en-US" sz="3000" smtClean="0">
                <a:cs typeface="B Zar" pitchFamily="2" charset="-78"/>
              </a:rPr>
              <a:t> </a:t>
            </a:r>
            <a:r>
              <a:rPr lang="fa-IR" sz="3000" smtClean="0">
                <a:cs typeface="B Zar" pitchFamily="2" charset="-78"/>
              </a:rPr>
              <a:t>ارزيابي</a:t>
            </a:r>
            <a:r>
              <a:rPr lang="en-US" sz="3000" smtClean="0">
                <a:cs typeface="B Zar" pitchFamily="2" charset="-78"/>
              </a:rPr>
              <a:t> </a:t>
            </a:r>
            <a:r>
              <a:rPr lang="fa-IR" sz="3000" smtClean="0">
                <a:cs typeface="B Zar" pitchFamily="2" charset="-78"/>
              </a:rPr>
              <a:t>وکنترل</a:t>
            </a:r>
            <a:r>
              <a:rPr lang="en-US" sz="3000" smtClean="0">
                <a:cs typeface="B Zar" pitchFamily="2" charset="-78"/>
              </a:rPr>
              <a:t> </a:t>
            </a:r>
            <a:r>
              <a:rPr lang="fa-IR" sz="3000" smtClean="0">
                <a:cs typeface="B Zar" pitchFamily="2" charset="-78"/>
              </a:rPr>
              <a:t>عوامل</a:t>
            </a:r>
            <a:r>
              <a:rPr lang="en-US" sz="3000" smtClean="0">
                <a:cs typeface="B Zar" pitchFamily="2" charset="-78"/>
              </a:rPr>
              <a:t> </a:t>
            </a:r>
            <a:r>
              <a:rPr lang="fa-IR" sz="3000" smtClean="0">
                <a:cs typeface="B Zar" pitchFamily="2" charset="-78"/>
              </a:rPr>
              <a:t>زيان</a:t>
            </a:r>
            <a:r>
              <a:rPr lang="en-US" sz="3000" smtClean="0">
                <a:cs typeface="B Zar" pitchFamily="2" charset="-78"/>
              </a:rPr>
              <a:t> </a:t>
            </a:r>
            <a:r>
              <a:rPr lang="fa-IR" sz="3000" smtClean="0">
                <a:cs typeface="B Zar" pitchFamily="2" charset="-78"/>
              </a:rPr>
              <a:t>آور</a:t>
            </a:r>
            <a:r>
              <a:rPr lang="en-US" sz="3000" smtClean="0">
                <a:cs typeface="B Zar" pitchFamily="2" charset="-78"/>
              </a:rPr>
              <a:t> </a:t>
            </a:r>
            <a:r>
              <a:rPr lang="fa-IR" sz="3000" smtClean="0">
                <a:cs typeface="B Zar" pitchFamily="2" charset="-78"/>
              </a:rPr>
              <a:t>محيط</a:t>
            </a:r>
            <a:r>
              <a:rPr lang="en-US" sz="3000" smtClean="0">
                <a:cs typeface="B Zar" pitchFamily="2" charset="-78"/>
              </a:rPr>
              <a:t> </a:t>
            </a:r>
            <a:r>
              <a:rPr lang="fa-IR" sz="3000" smtClean="0">
                <a:cs typeface="B Zar" pitchFamily="2" charset="-78"/>
              </a:rPr>
              <a:t>کار</a:t>
            </a:r>
            <a:endParaRPr lang="en-US" sz="3000" smtClean="0">
              <a:cs typeface="B Zar" pitchFamily="2" charset="-78"/>
            </a:endParaRPr>
          </a:p>
          <a:p>
            <a:pPr marL="609600" indent="-609600" algn="r" rtl="1" eaLnBrk="1" hangingPunct="1">
              <a:buFont typeface="Wingdings" pitchFamily="2" charset="2"/>
              <a:buChar char="ü"/>
            </a:pPr>
            <a:r>
              <a:rPr lang="fa-IR" smtClean="0">
                <a:cs typeface="B Zar" pitchFamily="2" charset="-78"/>
              </a:rPr>
              <a:t>شناسائي</a:t>
            </a:r>
            <a:r>
              <a:rPr lang="en-US" smtClean="0">
                <a:cs typeface="B Zar" pitchFamily="2" charset="-78"/>
              </a:rPr>
              <a:t> </a:t>
            </a:r>
            <a:r>
              <a:rPr lang="fa-IR" smtClean="0">
                <a:cs typeface="B Zar" pitchFamily="2" charset="-78"/>
              </a:rPr>
              <a:t>نقاط</a:t>
            </a:r>
            <a:r>
              <a:rPr lang="en-US" smtClean="0">
                <a:cs typeface="B Zar" pitchFamily="2" charset="-78"/>
              </a:rPr>
              <a:t> </a:t>
            </a:r>
            <a:r>
              <a:rPr lang="fa-IR" smtClean="0">
                <a:cs typeface="B Zar" pitchFamily="2" charset="-78"/>
              </a:rPr>
              <a:t>خطر</a:t>
            </a:r>
            <a:r>
              <a:rPr lang="en-US" smtClean="0">
                <a:cs typeface="B Zar" pitchFamily="2" charset="-78"/>
              </a:rPr>
              <a:t> </a:t>
            </a:r>
            <a:r>
              <a:rPr lang="fa-IR" smtClean="0">
                <a:cs typeface="B Zar" pitchFamily="2" charset="-78"/>
              </a:rPr>
              <a:t>ازنظر</a:t>
            </a:r>
            <a:r>
              <a:rPr lang="en-US" smtClean="0">
                <a:cs typeface="B Zar" pitchFamily="2" charset="-78"/>
              </a:rPr>
              <a:t> </a:t>
            </a:r>
            <a:r>
              <a:rPr lang="fa-IR" smtClean="0">
                <a:cs typeface="B Zar" pitchFamily="2" charset="-78"/>
              </a:rPr>
              <a:t>ايجاد</a:t>
            </a:r>
            <a:r>
              <a:rPr lang="en-US" smtClean="0">
                <a:cs typeface="B Zar" pitchFamily="2" charset="-78"/>
              </a:rPr>
              <a:t> </a:t>
            </a:r>
            <a:r>
              <a:rPr lang="fa-IR" smtClean="0">
                <a:cs typeface="B Zar" pitchFamily="2" charset="-78"/>
              </a:rPr>
              <a:t>حادثه</a:t>
            </a:r>
            <a:endParaRPr lang="en-US" smtClean="0">
              <a:cs typeface="B Zar" pitchFamily="2" charset="-78"/>
            </a:endParaRPr>
          </a:p>
          <a:p>
            <a:pPr marL="609600" indent="-609600" algn="r" rtl="1" eaLnBrk="1" hangingPunct="1">
              <a:buFont typeface="Wingdings" pitchFamily="2" charset="2"/>
              <a:buChar char="ü"/>
            </a:pPr>
            <a:r>
              <a:rPr lang="fa-IR" smtClean="0">
                <a:cs typeface="B Zar" pitchFamily="2" charset="-78"/>
              </a:rPr>
              <a:t>انجام</a:t>
            </a:r>
            <a:r>
              <a:rPr lang="en-US" smtClean="0">
                <a:cs typeface="B Zar" pitchFamily="2" charset="-78"/>
              </a:rPr>
              <a:t> </a:t>
            </a:r>
            <a:r>
              <a:rPr lang="fa-IR" smtClean="0">
                <a:cs typeface="B Zar" pitchFamily="2" charset="-78"/>
              </a:rPr>
              <a:t>معاينات</a:t>
            </a:r>
            <a:r>
              <a:rPr lang="en-US" smtClean="0">
                <a:cs typeface="B Zar" pitchFamily="2" charset="-78"/>
              </a:rPr>
              <a:t> </a:t>
            </a:r>
            <a:r>
              <a:rPr lang="fa-IR" smtClean="0">
                <a:cs typeface="B Zar" pitchFamily="2" charset="-78"/>
              </a:rPr>
              <a:t>پزشکي</a:t>
            </a:r>
            <a:r>
              <a:rPr lang="en-US" smtClean="0">
                <a:cs typeface="B Zar" pitchFamily="2" charset="-78"/>
              </a:rPr>
              <a:t> </a:t>
            </a:r>
            <a:r>
              <a:rPr lang="fa-IR" smtClean="0">
                <a:cs typeface="B Zar" pitchFamily="2" charset="-78"/>
              </a:rPr>
              <a:t>بدو</a:t>
            </a:r>
            <a:r>
              <a:rPr lang="en-US" smtClean="0">
                <a:cs typeface="B Zar" pitchFamily="2" charset="-78"/>
              </a:rPr>
              <a:t> </a:t>
            </a:r>
            <a:r>
              <a:rPr lang="fa-IR" smtClean="0">
                <a:cs typeface="B Zar" pitchFamily="2" charset="-78"/>
              </a:rPr>
              <a:t>استخدام</a:t>
            </a:r>
            <a:r>
              <a:rPr lang="en-US" smtClean="0">
                <a:cs typeface="B Zar" pitchFamily="2" charset="-78"/>
              </a:rPr>
              <a:t> </a:t>
            </a:r>
            <a:r>
              <a:rPr lang="fa-IR" smtClean="0">
                <a:cs typeface="B Zar" pitchFamily="2" charset="-78"/>
              </a:rPr>
              <a:t>ودوره اي</a:t>
            </a:r>
            <a:endParaRPr lang="en-US" smtClean="0">
              <a:cs typeface="B Zar" pitchFamily="2" charset="-78"/>
            </a:endParaRPr>
          </a:p>
          <a:p>
            <a:pPr marL="609600" indent="-609600" algn="r" rtl="1" eaLnBrk="1" hangingPunct="1">
              <a:buFont typeface="Wingdings" pitchFamily="2" charset="2"/>
              <a:buChar char="ü"/>
            </a:pPr>
            <a:r>
              <a:rPr lang="fa-IR" smtClean="0">
                <a:cs typeface="B Zar" pitchFamily="2" charset="-78"/>
              </a:rPr>
              <a:t>ايجاد</a:t>
            </a:r>
            <a:r>
              <a:rPr lang="en-US" smtClean="0">
                <a:cs typeface="B Zar" pitchFamily="2" charset="-78"/>
              </a:rPr>
              <a:t> </a:t>
            </a:r>
            <a:r>
              <a:rPr lang="fa-IR" smtClean="0">
                <a:cs typeface="B Zar" pitchFamily="2" charset="-78"/>
              </a:rPr>
              <a:t>امکانات</a:t>
            </a:r>
            <a:r>
              <a:rPr lang="en-US" smtClean="0">
                <a:cs typeface="B Zar" pitchFamily="2" charset="-78"/>
              </a:rPr>
              <a:t> </a:t>
            </a:r>
            <a:r>
              <a:rPr lang="fa-IR" smtClean="0">
                <a:cs typeface="B Zar" pitchFamily="2" charset="-78"/>
              </a:rPr>
              <a:t>درماني</a:t>
            </a:r>
            <a:r>
              <a:rPr lang="en-US" smtClean="0">
                <a:cs typeface="B Zar" pitchFamily="2" charset="-78"/>
              </a:rPr>
              <a:t> </a:t>
            </a:r>
            <a:r>
              <a:rPr lang="fa-IR" smtClean="0">
                <a:cs typeface="B Zar" pitchFamily="2" charset="-78"/>
              </a:rPr>
              <a:t>وکمکهاي</a:t>
            </a:r>
            <a:r>
              <a:rPr lang="en-US" smtClean="0">
                <a:cs typeface="B Zar" pitchFamily="2" charset="-78"/>
              </a:rPr>
              <a:t> </a:t>
            </a:r>
            <a:r>
              <a:rPr lang="fa-IR" smtClean="0">
                <a:cs typeface="B Zar" pitchFamily="2" charset="-78"/>
              </a:rPr>
              <a:t>اوليه</a:t>
            </a:r>
            <a:endParaRPr lang="en-US" smtClean="0">
              <a:cs typeface="B Zar" pitchFamily="2" charset="-78"/>
            </a:endParaRPr>
          </a:p>
          <a:p>
            <a:pPr marL="609600" indent="-609600" algn="r" rtl="1" eaLnBrk="1" hangingPunct="1">
              <a:buFont typeface="Wingdings" pitchFamily="2" charset="2"/>
              <a:buChar char="ü"/>
            </a:pPr>
            <a:r>
              <a:rPr lang="fa-IR" smtClean="0">
                <a:cs typeface="B Zar" pitchFamily="2" charset="-78"/>
              </a:rPr>
              <a:t>تدوين</a:t>
            </a:r>
            <a:r>
              <a:rPr lang="en-US" smtClean="0">
                <a:cs typeface="B Zar" pitchFamily="2" charset="-78"/>
              </a:rPr>
              <a:t> </a:t>
            </a:r>
            <a:r>
              <a:rPr lang="fa-IR" smtClean="0">
                <a:cs typeface="B Zar" pitchFamily="2" charset="-78"/>
              </a:rPr>
              <a:t>برنامه</a:t>
            </a:r>
            <a:r>
              <a:rPr lang="en-US" smtClean="0">
                <a:cs typeface="B Zar" pitchFamily="2" charset="-78"/>
              </a:rPr>
              <a:t> </a:t>
            </a:r>
            <a:r>
              <a:rPr lang="fa-IR" smtClean="0">
                <a:cs typeface="B Zar" pitchFamily="2" charset="-78"/>
              </a:rPr>
              <a:t>هاي</a:t>
            </a:r>
            <a:r>
              <a:rPr lang="en-US" smtClean="0">
                <a:cs typeface="B Zar" pitchFamily="2" charset="-78"/>
              </a:rPr>
              <a:t> </a:t>
            </a:r>
            <a:r>
              <a:rPr lang="fa-IR" smtClean="0">
                <a:cs typeface="B Zar" pitchFamily="2" charset="-78"/>
              </a:rPr>
              <a:t>آموزش</a:t>
            </a:r>
            <a:r>
              <a:rPr lang="en-US" smtClean="0">
                <a:cs typeface="B Zar" pitchFamily="2" charset="-78"/>
              </a:rPr>
              <a:t> </a:t>
            </a:r>
            <a:r>
              <a:rPr lang="fa-IR" smtClean="0">
                <a:cs typeface="B Zar" pitchFamily="2" charset="-78"/>
              </a:rPr>
              <a:t>ايمني</a:t>
            </a:r>
            <a:r>
              <a:rPr lang="en-US" smtClean="0">
                <a:cs typeface="B Zar" pitchFamily="2" charset="-78"/>
              </a:rPr>
              <a:t> </a:t>
            </a:r>
            <a:r>
              <a:rPr lang="fa-IR" smtClean="0">
                <a:cs typeface="B Zar" pitchFamily="2" charset="-78"/>
              </a:rPr>
              <a:t>وبهداشت</a:t>
            </a:r>
            <a:endParaRPr lang="en-US" smtClean="0">
              <a:cs typeface="B Za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2000"/>
                                        <p:tgtEl>
                                          <p:spTgt spid="84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animEffect transition="in" filter="wipe(left)">
                                      <p:cBhvr>
                                        <p:cTn id="12" dur="500"/>
                                        <p:tgtEl>
                                          <p:spTgt spid="849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995">
                                            <p:txEl>
                                              <p:pRg st="1" end="1"/>
                                            </p:txEl>
                                          </p:spTgt>
                                        </p:tgtEl>
                                        <p:attrNameLst>
                                          <p:attrName>style.visibility</p:attrName>
                                        </p:attrNameLst>
                                      </p:cBhvr>
                                      <p:to>
                                        <p:strVal val="visible"/>
                                      </p:to>
                                    </p:set>
                                    <p:animEffect transition="in" filter="wipe(left)">
                                      <p:cBhvr>
                                        <p:cTn id="17" dur="500"/>
                                        <p:tgtEl>
                                          <p:spTgt spid="849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995">
                                            <p:txEl>
                                              <p:pRg st="2" end="2"/>
                                            </p:txEl>
                                          </p:spTgt>
                                        </p:tgtEl>
                                        <p:attrNameLst>
                                          <p:attrName>style.visibility</p:attrName>
                                        </p:attrNameLst>
                                      </p:cBhvr>
                                      <p:to>
                                        <p:strVal val="visible"/>
                                      </p:to>
                                    </p:set>
                                    <p:animEffect transition="in" filter="wipe(left)">
                                      <p:cBhvr>
                                        <p:cTn id="22" dur="500"/>
                                        <p:tgtEl>
                                          <p:spTgt spid="849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4995">
                                            <p:txEl>
                                              <p:pRg st="3" end="3"/>
                                            </p:txEl>
                                          </p:spTgt>
                                        </p:tgtEl>
                                        <p:attrNameLst>
                                          <p:attrName>style.visibility</p:attrName>
                                        </p:attrNameLst>
                                      </p:cBhvr>
                                      <p:to>
                                        <p:strVal val="visible"/>
                                      </p:to>
                                    </p:set>
                                    <p:animEffect transition="in" filter="wipe(left)">
                                      <p:cBhvr>
                                        <p:cTn id="27" dur="500"/>
                                        <p:tgtEl>
                                          <p:spTgt spid="8499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4995">
                                            <p:txEl>
                                              <p:pRg st="4" end="4"/>
                                            </p:txEl>
                                          </p:spTgt>
                                        </p:tgtEl>
                                        <p:attrNameLst>
                                          <p:attrName>style.visibility</p:attrName>
                                        </p:attrNameLst>
                                      </p:cBhvr>
                                      <p:to>
                                        <p:strVal val="visible"/>
                                      </p:to>
                                    </p:set>
                                    <p:animEffect transition="in" filter="wipe(left)">
                                      <p:cBhvr>
                                        <p:cTn id="32" dur="500"/>
                                        <p:tgtEl>
                                          <p:spTgt spid="84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642918"/>
            <a:ext cx="6429420" cy="748684"/>
          </a:xfrm>
          <a:solidFill>
            <a:schemeClr val="bg1"/>
          </a:solidFill>
        </p:spPr>
        <p:txBody>
          <a:bodyPr>
            <a:noAutofit/>
          </a:bodyPr>
          <a:lstStyle/>
          <a:p>
            <a:pPr algn="r" rtl="1" eaLnBrk="1" fontAlgn="auto" hangingPunct="1">
              <a:spcAft>
                <a:spcPts val="0"/>
              </a:spcAft>
              <a:defRPr/>
            </a:pPr>
            <a:r>
              <a:rPr lang="fa-IR" sz="2400" dirty="0" smtClean="0">
                <a:cs typeface="B Titr" pitchFamily="2" charset="-78"/>
              </a:rPr>
              <a:t>بخش هایی از دستگاه اسکلتی – عضلانی که به آسیب دچار    می شوند.</a:t>
            </a:r>
            <a:endParaRPr lang="en-US" sz="2400" dirty="0">
              <a:cs typeface="B Titr" pitchFamily="2" charset="-78"/>
            </a:endParaRPr>
          </a:p>
        </p:txBody>
      </p:sp>
      <p:grpSp>
        <p:nvGrpSpPr>
          <p:cNvPr id="3" name="Group 6"/>
          <p:cNvGrpSpPr/>
          <p:nvPr/>
        </p:nvGrpSpPr>
        <p:grpSpPr>
          <a:xfrm>
            <a:off x="1801495" y="3175431"/>
            <a:ext cx="1675274" cy="321991"/>
            <a:chOff x="6032" y="1346631"/>
            <a:chExt cx="1675274" cy="321991"/>
          </a:xfrm>
          <a:solidFill>
            <a:schemeClr val="bg1"/>
          </a:solidFill>
        </p:grpSpPr>
        <p:sp>
          <p:nvSpPr>
            <p:cNvPr id="74" name="Rounded Rectangle 73"/>
            <p:cNvSpPr/>
            <p:nvPr/>
          </p:nvSpPr>
          <p:spPr>
            <a:xfrm>
              <a:off x="6032" y="1346631"/>
              <a:ext cx="1675274" cy="321991"/>
            </a:xfrm>
            <a:prstGeom prst="roundRect">
              <a:avLst>
                <a:gd name="adj" fmla="val 10000"/>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Rounded Rectangle 4"/>
            <p:cNvSpPr/>
            <p:nvPr/>
          </p:nvSpPr>
          <p:spPr>
            <a:xfrm>
              <a:off x="15463" y="1356062"/>
              <a:ext cx="1656412" cy="303129"/>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300" rtl="1" fontAlgn="auto">
                <a:lnSpc>
                  <a:spcPct val="90000"/>
                </a:lnSpc>
                <a:spcAft>
                  <a:spcPct val="35000"/>
                </a:spcAft>
                <a:defRPr/>
              </a:pPr>
              <a:r>
                <a:rPr lang="en-US" sz="1600">
                  <a:solidFill>
                    <a:schemeClr val="tx1"/>
                  </a:solidFill>
                  <a:latin typeface="Arial" pitchFamily="34" charset="0"/>
                  <a:cs typeface="B Titr" pitchFamily="2" charset="-78"/>
                </a:rPr>
                <a:t>MSDs</a:t>
              </a:r>
            </a:p>
          </p:txBody>
        </p:sp>
      </p:grpSp>
      <p:grpSp>
        <p:nvGrpSpPr>
          <p:cNvPr id="4" name="Group 7"/>
          <p:cNvGrpSpPr/>
          <p:nvPr/>
        </p:nvGrpSpPr>
        <p:grpSpPr>
          <a:xfrm>
            <a:off x="3579307" y="2302093"/>
            <a:ext cx="52518" cy="1050372"/>
            <a:chOff x="1783844" y="473293"/>
            <a:chExt cx="52518" cy="1050372"/>
          </a:xfrm>
          <a:solidFill>
            <a:schemeClr val="bg1"/>
          </a:solidFill>
        </p:grpSpPr>
        <p:sp>
          <p:nvSpPr>
            <p:cNvPr id="72" name="Straight Connector 5"/>
            <p:cNvSpPr/>
            <p:nvPr/>
          </p:nvSpPr>
          <p:spPr>
            <a:xfrm rot="17051759">
              <a:off x="1284917" y="989424"/>
              <a:ext cx="1050372" cy="18109"/>
            </a:xfrm>
            <a:custGeom>
              <a:avLst/>
              <a:gdLst/>
              <a:ahLst/>
              <a:cxnLst/>
              <a:rect l="0" t="0" r="0" b="0"/>
              <a:pathLst>
                <a:path>
                  <a:moveTo>
                    <a:pt x="0" y="9054"/>
                  </a:moveTo>
                  <a:lnTo>
                    <a:pt x="1050372" y="9054"/>
                  </a:lnTo>
                </a:path>
              </a:pathLst>
            </a:custGeom>
            <a:grp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3" name="Straight Connector 6"/>
            <p:cNvSpPr/>
            <p:nvPr/>
          </p:nvSpPr>
          <p:spPr>
            <a:xfrm rot="17051759">
              <a:off x="1783844" y="972219"/>
              <a:ext cx="52518" cy="52518"/>
            </a:xfrm>
            <a:prstGeom prst="rect">
              <a:avLst/>
            </a:prstGeom>
            <a:grpFill/>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rtl="1" fontAlgn="auto">
                <a:lnSpc>
                  <a:spcPct val="90000"/>
                </a:lnSpc>
                <a:spcAft>
                  <a:spcPct val="35000"/>
                </a:spcAft>
                <a:defRPr/>
              </a:pPr>
              <a:endParaRPr lang="en-US" sz="1600">
                <a:solidFill>
                  <a:schemeClr val="tx1"/>
                </a:solidFill>
                <a:latin typeface="Arial" pitchFamily="34" charset="0"/>
                <a:cs typeface="B Titr" pitchFamily="2" charset="-78"/>
              </a:endParaRPr>
            </a:p>
          </p:txBody>
        </p:sp>
      </p:grpSp>
      <p:grpSp>
        <p:nvGrpSpPr>
          <p:cNvPr id="5" name="Group 8"/>
          <p:cNvGrpSpPr/>
          <p:nvPr/>
        </p:nvGrpSpPr>
        <p:grpSpPr>
          <a:xfrm>
            <a:off x="3734363" y="2157134"/>
            <a:ext cx="1675274" cy="321991"/>
            <a:chOff x="1938900" y="328334"/>
            <a:chExt cx="1675274" cy="321991"/>
          </a:xfrm>
          <a:solidFill>
            <a:schemeClr val="bg1"/>
          </a:solidFill>
        </p:grpSpPr>
        <p:sp>
          <p:nvSpPr>
            <p:cNvPr id="70" name="Rounded Rectangle 69"/>
            <p:cNvSpPr/>
            <p:nvPr/>
          </p:nvSpPr>
          <p:spPr>
            <a:xfrm>
              <a:off x="1938900" y="328334"/>
              <a:ext cx="1675274" cy="321991"/>
            </a:xfrm>
            <a:prstGeom prst="roundRect">
              <a:avLst>
                <a:gd name="adj" fmla="val 10000"/>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Rounded Rectangle 8"/>
            <p:cNvSpPr/>
            <p:nvPr/>
          </p:nvSpPr>
          <p:spPr>
            <a:xfrm>
              <a:off x="1948331" y="337765"/>
              <a:ext cx="1656412" cy="303129"/>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300" rtl="1" fontAlgn="auto">
                <a:lnSpc>
                  <a:spcPct val="90000"/>
                </a:lnSpc>
                <a:spcAft>
                  <a:spcPct val="35000"/>
                </a:spcAft>
                <a:defRPr/>
              </a:pPr>
              <a:r>
                <a:rPr lang="fa-IR" sz="1600">
                  <a:solidFill>
                    <a:schemeClr val="tx1"/>
                  </a:solidFill>
                  <a:latin typeface="Arial" pitchFamily="34" charset="0"/>
                  <a:cs typeface="B Titr" pitchFamily="2" charset="-78"/>
                </a:rPr>
                <a:t>گردن ، پشت وکمر</a:t>
              </a:r>
              <a:endParaRPr lang="en-US" sz="1600">
                <a:solidFill>
                  <a:schemeClr val="tx1"/>
                </a:solidFill>
                <a:latin typeface="Arial" pitchFamily="34" charset="0"/>
                <a:cs typeface="B Titr" pitchFamily="2" charset="-78"/>
              </a:endParaRPr>
            </a:p>
          </p:txBody>
        </p:sp>
      </p:grpSp>
      <p:grpSp>
        <p:nvGrpSpPr>
          <p:cNvPr id="6" name="Group 9"/>
          <p:cNvGrpSpPr/>
          <p:nvPr/>
        </p:nvGrpSpPr>
        <p:grpSpPr>
          <a:xfrm>
            <a:off x="5379821" y="2216503"/>
            <a:ext cx="317226" cy="18109"/>
            <a:chOff x="3584358" y="387703"/>
            <a:chExt cx="317226" cy="18109"/>
          </a:xfrm>
          <a:solidFill>
            <a:schemeClr val="bg1"/>
          </a:solidFill>
        </p:grpSpPr>
        <p:sp>
          <p:nvSpPr>
            <p:cNvPr id="68" name="Straight Connector 9"/>
            <p:cNvSpPr/>
            <p:nvPr/>
          </p:nvSpPr>
          <p:spPr>
            <a:xfrm rot="19457599">
              <a:off x="3584358" y="387703"/>
              <a:ext cx="317226" cy="18109"/>
            </a:xfrm>
            <a:custGeom>
              <a:avLst/>
              <a:gdLst/>
              <a:ahLst/>
              <a:cxnLst/>
              <a:rect l="0" t="0" r="0" b="0"/>
              <a:pathLst>
                <a:path>
                  <a:moveTo>
                    <a:pt x="0" y="9054"/>
                  </a:moveTo>
                  <a:lnTo>
                    <a:pt x="317226" y="9054"/>
                  </a:lnTo>
                </a:path>
              </a:pathLst>
            </a:custGeom>
            <a:grp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9" name="Straight Connector 10"/>
            <p:cNvSpPr/>
            <p:nvPr/>
          </p:nvSpPr>
          <p:spPr>
            <a:xfrm rot="19457599">
              <a:off x="3735040" y="388827"/>
              <a:ext cx="15861" cy="15861"/>
            </a:xfrm>
            <a:prstGeom prst="rect">
              <a:avLst/>
            </a:prstGeom>
            <a:grpFill/>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rtl="1" fontAlgn="auto">
                <a:lnSpc>
                  <a:spcPct val="90000"/>
                </a:lnSpc>
                <a:spcAft>
                  <a:spcPct val="35000"/>
                </a:spcAft>
                <a:defRPr/>
              </a:pPr>
              <a:endParaRPr lang="en-US" sz="1600">
                <a:solidFill>
                  <a:schemeClr val="tx1"/>
                </a:solidFill>
                <a:latin typeface="Arial" pitchFamily="34" charset="0"/>
                <a:cs typeface="B Titr" pitchFamily="2" charset="-78"/>
              </a:endParaRPr>
            </a:p>
          </p:txBody>
        </p:sp>
      </p:grpSp>
      <p:grpSp>
        <p:nvGrpSpPr>
          <p:cNvPr id="7" name="Group 10"/>
          <p:cNvGrpSpPr/>
          <p:nvPr/>
        </p:nvGrpSpPr>
        <p:grpSpPr>
          <a:xfrm>
            <a:off x="5667230" y="1971990"/>
            <a:ext cx="1675274" cy="321991"/>
            <a:chOff x="3871767" y="143190"/>
            <a:chExt cx="1675274" cy="321991"/>
          </a:xfrm>
          <a:solidFill>
            <a:schemeClr val="bg1"/>
          </a:solidFill>
        </p:grpSpPr>
        <p:sp>
          <p:nvSpPr>
            <p:cNvPr id="66" name="Rounded Rectangle 65"/>
            <p:cNvSpPr/>
            <p:nvPr/>
          </p:nvSpPr>
          <p:spPr>
            <a:xfrm>
              <a:off x="3871767" y="143190"/>
              <a:ext cx="1675274" cy="321991"/>
            </a:xfrm>
            <a:prstGeom prst="roundRect">
              <a:avLst>
                <a:gd name="adj" fmla="val 10000"/>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Rounded Rectangle 12"/>
            <p:cNvSpPr/>
            <p:nvPr/>
          </p:nvSpPr>
          <p:spPr>
            <a:xfrm>
              <a:off x="3881198" y="152621"/>
              <a:ext cx="1656412" cy="303129"/>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300" rtl="1" fontAlgn="auto">
                <a:lnSpc>
                  <a:spcPct val="90000"/>
                </a:lnSpc>
                <a:spcAft>
                  <a:spcPct val="35000"/>
                </a:spcAft>
                <a:defRPr/>
              </a:pPr>
              <a:r>
                <a:rPr lang="fa-IR" sz="1600">
                  <a:solidFill>
                    <a:schemeClr val="tx1"/>
                  </a:solidFill>
                  <a:latin typeface="Arial" pitchFamily="34" charset="0"/>
                  <a:cs typeface="B Titr" pitchFamily="2" charset="-78"/>
                </a:rPr>
                <a:t>گردن وشانه ها</a:t>
              </a:r>
              <a:endParaRPr lang="en-US" sz="1600">
                <a:solidFill>
                  <a:schemeClr val="tx1"/>
                </a:solidFill>
                <a:latin typeface="Arial" pitchFamily="34" charset="0"/>
                <a:cs typeface="B Titr" pitchFamily="2" charset="-78"/>
              </a:endParaRPr>
            </a:p>
          </p:txBody>
        </p:sp>
      </p:grpSp>
      <p:grpSp>
        <p:nvGrpSpPr>
          <p:cNvPr id="8" name="Group 11"/>
          <p:cNvGrpSpPr/>
          <p:nvPr/>
        </p:nvGrpSpPr>
        <p:grpSpPr>
          <a:xfrm>
            <a:off x="5379821" y="2401648"/>
            <a:ext cx="317226" cy="18109"/>
            <a:chOff x="3584358" y="572848"/>
            <a:chExt cx="317226" cy="18109"/>
          </a:xfrm>
          <a:solidFill>
            <a:schemeClr val="bg1"/>
          </a:solidFill>
        </p:grpSpPr>
        <p:sp>
          <p:nvSpPr>
            <p:cNvPr id="64" name="Straight Connector 13"/>
            <p:cNvSpPr/>
            <p:nvPr/>
          </p:nvSpPr>
          <p:spPr>
            <a:xfrm rot="2142401">
              <a:off x="3584358" y="572848"/>
              <a:ext cx="317226" cy="18109"/>
            </a:xfrm>
            <a:custGeom>
              <a:avLst/>
              <a:gdLst/>
              <a:ahLst/>
              <a:cxnLst/>
              <a:rect l="0" t="0" r="0" b="0"/>
              <a:pathLst>
                <a:path>
                  <a:moveTo>
                    <a:pt x="0" y="9054"/>
                  </a:moveTo>
                  <a:lnTo>
                    <a:pt x="317226" y="9054"/>
                  </a:lnTo>
                </a:path>
              </a:pathLst>
            </a:custGeom>
            <a:grp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5" name="Straight Connector 14"/>
            <p:cNvSpPr/>
            <p:nvPr/>
          </p:nvSpPr>
          <p:spPr>
            <a:xfrm rot="2142401">
              <a:off x="3735040" y="573972"/>
              <a:ext cx="15861" cy="15861"/>
            </a:xfrm>
            <a:prstGeom prst="rect">
              <a:avLst/>
            </a:prstGeom>
            <a:grpFill/>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rtl="1" fontAlgn="auto">
                <a:lnSpc>
                  <a:spcPct val="90000"/>
                </a:lnSpc>
                <a:spcAft>
                  <a:spcPct val="35000"/>
                </a:spcAft>
                <a:defRPr/>
              </a:pPr>
              <a:endParaRPr lang="en-US" sz="1600">
                <a:solidFill>
                  <a:schemeClr val="tx1"/>
                </a:solidFill>
                <a:latin typeface="Arial" pitchFamily="34" charset="0"/>
                <a:cs typeface="B Titr" pitchFamily="2" charset="-78"/>
              </a:endParaRPr>
            </a:p>
          </p:txBody>
        </p:sp>
      </p:grpSp>
      <p:grpSp>
        <p:nvGrpSpPr>
          <p:cNvPr id="9" name="Group 12"/>
          <p:cNvGrpSpPr/>
          <p:nvPr/>
        </p:nvGrpSpPr>
        <p:grpSpPr>
          <a:xfrm>
            <a:off x="5667230" y="2342279"/>
            <a:ext cx="1675274" cy="321991"/>
            <a:chOff x="3871767" y="513479"/>
            <a:chExt cx="1675274" cy="321991"/>
          </a:xfrm>
          <a:solidFill>
            <a:schemeClr val="bg1"/>
          </a:solidFill>
        </p:grpSpPr>
        <p:sp>
          <p:nvSpPr>
            <p:cNvPr id="62" name="Rounded Rectangle 61"/>
            <p:cNvSpPr/>
            <p:nvPr/>
          </p:nvSpPr>
          <p:spPr>
            <a:xfrm>
              <a:off x="3871767" y="513479"/>
              <a:ext cx="1675274" cy="321991"/>
            </a:xfrm>
            <a:prstGeom prst="roundRect">
              <a:avLst>
                <a:gd name="adj" fmla="val 10000"/>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Rounded Rectangle 16"/>
            <p:cNvSpPr/>
            <p:nvPr/>
          </p:nvSpPr>
          <p:spPr>
            <a:xfrm>
              <a:off x="3881198" y="522910"/>
              <a:ext cx="1656412" cy="303129"/>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300" rtl="1" fontAlgn="auto">
                <a:lnSpc>
                  <a:spcPct val="90000"/>
                </a:lnSpc>
                <a:spcAft>
                  <a:spcPct val="35000"/>
                </a:spcAft>
                <a:defRPr/>
              </a:pPr>
              <a:r>
                <a:rPr lang="fa-IR" sz="1600" dirty="0">
                  <a:solidFill>
                    <a:schemeClr val="tx1"/>
                  </a:solidFill>
                  <a:latin typeface="Arial" pitchFamily="34" charset="0"/>
                  <a:cs typeface="B Titr" pitchFamily="2" charset="-78"/>
                </a:rPr>
                <a:t>کمر وپشت</a:t>
              </a:r>
              <a:endParaRPr lang="en-US" sz="1600" dirty="0">
                <a:solidFill>
                  <a:schemeClr val="tx1"/>
                </a:solidFill>
                <a:latin typeface="Arial" pitchFamily="34" charset="0"/>
                <a:cs typeface="B Titr" pitchFamily="2" charset="-78"/>
              </a:endParaRPr>
            </a:p>
          </p:txBody>
        </p:sp>
      </p:grpSp>
      <p:grpSp>
        <p:nvGrpSpPr>
          <p:cNvPr id="10" name="Group 13"/>
          <p:cNvGrpSpPr/>
          <p:nvPr/>
        </p:nvGrpSpPr>
        <p:grpSpPr>
          <a:xfrm>
            <a:off x="3468705" y="3281086"/>
            <a:ext cx="273722" cy="18109"/>
            <a:chOff x="1673242" y="1452286"/>
            <a:chExt cx="273722" cy="18109"/>
          </a:xfrm>
          <a:solidFill>
            <a:schemeClr val="bg1"/>
          </a:solidFill>
        </p:grpSpPr>
        <p:sp>
          <p:nvSpPr>
            <p:cNvPr id="60" name="Straight Connector 17"/>
            <p:cNvSpPr/>
            <p:nvPr/>
          </p:nvSpPr>
          <p:spPr>
            <a:xfrm rot="20413970">
              <a:off x="1673242" y="1452286"/>
              <a:ext cx="273722" cy="18109"/>
            </a:xfrm>
            <a:custGeom>
              <a:avLst/>
              <a:gdLst/>
              <a:ahLst/>
              <a:cxnLst/>
              <a:rect l="0" t="0" r="0" b="0"/>
              <a:pathLst>
                <a:path>
                  <a:moveTo>
                    <a:pt x="0" y="9054"/>
                  </a:moveTo>
                  <a:lnTo>
                    <a:pt x="273722" y="9054"/>
                  </a:lnTo>
                </a:path>
              </a:pathLst>
            </a:custGeom>
            <a:grp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1" name="Straight Connector 18"/>
            <p:cNvSpPr/>
            <p:nvPr/>
          </p:nvSpPr>
          <p:spPr>
            <a:xfrm rot="20413970">
              <a:off x="1803260" y="1454498"/>
              <a:ext cx="13686" cy="13686"/>
            </a:xfrm>
            <a:prstGeom prst="rect">
              <a:avLst/>
            </a:prstGeom>
            <a:grpFill/>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rtl="1" fontAlgn="auto">
                <a:lnSpc>
                  <a:spcPct val="90000"/>
                </a:lnSpc>
                <a:spcAft>
                  <a:spcPct val="35000"/>
                </a:spcAft>
                <a:defRPr/>
              </a:pPr>
              <a:endParaRPr lang="en-US" sz="1600">
                <a:solidFill>
                  <a:schemeClr val="tx1"/>
                </a:solidFill>
                <a:latin typeface="Arial" pitchFamily="34" charset="0"/>
                <a:cs typeface="B Titr" pitchFamily="2" charset="-78"/>
              </a:endParaRPr>
            </a:p>
          </p:txBody>
        </p:sp>
      </p:grpSp>
      <p:grpSp>
        <p:nvGrpSpPr>
          <p:cNvPr id="11" name="Group 14"/>
          <p:cNvGrpSpPr/>
          <p:nvPr/>
        </p:nvGrpSpPr>
        <p:grpSpPr>
          <a:xfrm>
            <a:off x="3734363" y="3082859"/>
            <a:ext cx="1675274" cy="321991"/>
            <a:chOff x="1938900" y="1254059"/>
            <a:chExt cx="1675274" cy="321991"/>
          </a:xfrm>
          <a:solidFill>
            <a:schemeClr val="bg1"/>
          </a:solidFill>
        </p:grpSpPr>
        <p:sp>
          <p:nvSpPr>
            <p:cNvPr id="58" name="Rounded Rectangle 57"/>
            <p:cNvSpPr/>
            <p:nvPr/>
          </p:nvSpPr>
          <p:spPr>
            <a:xfrm>
              <a:off x="1938900" y="1254059"/>
              <a:ext cx="1675274" cy="321991"/>
            </a:xfrm>
            <a:prstGeom prst="roundRect">
              <a:avLst>
                <a:gd name="adj" fmla="val 10000"/>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Rounded Rectangle 20"/>
            <p:cNvSpPr/>
            <p:nvPr/>
          </p:nvSpPr>
          <p:spPr>
            <a:xfrm>
              <a:off x="1948331" y="1263490"/>
              <a:ext cx="1656412" cy="303129"/>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300" rtl="1" fontAlgn="auto">
                <a:lnSpc>
                  <a:spcPct val="90000"/>
                </a:lnSpc>
                <a:spcAft>
                  <a:spcPct val="35000"/>
                </a:spcAft>
                <a:defRPr/>
              </a:pPr>
              <a:r>
                <a:rPr lang="fa-IR" sz="1600" dirty="0">
                  <a:solidFill>
                    <a:schemeClr val="tx1"/>
                  </a:solidFill>
                  <a:latin typeface="Arial" pitchFamily="34" charset="0"/>
                  <a:cs typeface="B Titr" pitchFamily="2" charset="-78"/>
                </a:rPr>
                <a:t>اندام های فوقانی</a:t>
              </a:r>
              <a:endParaRPr lang="en-US" sz="1600" dirty="0">
                <a:solidFill>
                  <a:schemeClr val="tx1"/>
                </a:solidFill>
                <a:latin typeface="Arial" pitchFamily="34" charset="0"/>
                <a:cs typeface="B Titr" pitchFamily="2" charset="-78"/>
              </a:endParaRPr>
            </a:p>
          </p:txBody>
        </p:sp>
      </p:grpSp>
      <p:grpSp>
        <p:nvGrpSpPr>
          <p:cNvPr id="12" name="Group 15"/>
          <p:cNvGrpSpPr/>
          <p:nvPr/>
        </p:nvGrpSpPr>
        <p:grpSpPr>
          <a:xfrm>
            <a:off x="5527157" y="2833172"/>
            <a:ext cx="22553" cy="451075"/>
            <a:chOff x="3731694" y="1004372"/>
            <a:chExt cx="22553" cy="451075"/>
          </a:xfrm>
          <a:solidFill>
            <a:schemeClr val="bg1"/>
          </a:solidFill>
        </p:grpSpPr>
        <p:sp>
          <p:nvSpPr>
            <p:cNvPr id="56" name="Straight Connector 21"/>
            <p:cNvSpPr/>
            <p:nvPr/>
          </p:nvSpPr>
          <p:spPr>
            <a:xfrm rot="18289469">
              <a:off x="3517433" y="1220855"/>
              <a:ext cx="451075" cy="18109"/>
            </a:xfrm>
            <a:custGeom>
              <a:avLst/>
              <a:gdLst/>
              <a:ahLst/>
              <a:cxnLst/>
              <a:rect l="0" t="0" r="0" b="0"/>
              <a:pathLst>
                <a:path>
                  <a:moveTo>
                    <a:pt x="0" y="9054"/>
                  </a:moveTo>
                  <a:lnTo>
                    <a:pt x="451075" y="9054"/>
                  </a:lnTo>
                </a:path>
              </a:pathLst>
            </a:custGeom>
            <a:grp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Straight Connector 22"/>
            <p:cNvSpPr/>
            <p:nvPr/>
          </p:nvSpPr>
          <p:spPr>
            <a:xfrm rot="18289469">
              <a:off x="3731694" y="1218633"/>
              <a:ext cx="22553" cy="22553"/>
            </a:xfrm>
            <a:prstGeom prst="rect">
              <a:avLst/>
            </a:prstGeom>
            <a:grpFill/>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rtl="1" fontAlgn="auto">
                <a:lnSpc>
                  <a:spcPct val="90000"/>
                </a:lnSpc>
                <a:spcAft>
                  <a:spcPct val="35000"/>
                </a:spcAft>
                <a:defRPr/>
              </a:pPr>
              <a:endParaRPr lang="en-US" sz="1600">
                <a:solidFill>
                  <a:schemeClr val="tx1"/>
                </a:solidFill>
                <a:latin typeface="Arial" pitchFamily="34" charset="0"/>
                <a:cs typeface="B Titr" pitchFamily="2" charset="-78"/>
              </a:endParaRPr>
            </a:p>
          </p:txBody>
        </p:sp>
      </p:grpSp>
      <p:grpSp>
        <p:nvGrpSpPr>
          <p:cNvPr id="13" name="Group 16"/>
          <p:cNvGrpSpPr/>
          <p:nvPr/>
        </p:nvGrpSpPr>
        <p:grpSpPr>
          <a:xfrm>
            <a:off x="5667230" y="2712569"/>
            <a:ext cx="1675274" cy="321991"/>
            <a:chOff x="3871767" y="883769"/>
            <a:chExt cx="1675274" cy="321991"/>
          </a:xfrm>
          <a:solidFill>
            <a:schemeClr val="bg1"/>
          </a:solidFill>
        </p:grpSpPr>
        <p:sp>
          <p:nvSpPr>
            <p:cNvPr id="54" name="Rounded Rectangle 53"/>
            <p:cNvSpPr/>
            <p:nvPr/>
          </p:nvSpPr>
          <p:spPr>
            <a:xfrm>
              <a:off x="3871767" y="883769"/>
              <a:ext cx="1675274" cy="321991"/>
            </a:xfrm>
            <a:prstGeom prst="roundRect">
              <a:avLst>
                <a:gd name="adj" fmla="val 10000"/>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ounded Rectangle 24"/>
            <p:cNvSpPr/>
            <p:nvPr/>
          </p:nvSpPr>
          <p:spPr>
            <a:xfrm>
              <a:off x="3881198" y="893200"/>
              <a:ext cx="1656412" cy="303129"/>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300" rtl="1" fontAlgn="auto">
                <a:lnSpc>
                  <a:spcPct val="90000"/>
                </a:lnSpc>
                <a:spcAft>
                  <a:spcPct val="35000"/>
                </a:spcAft>
                <a:defRPr/>
              </a:pPr>
              <a:r>
                <a:rPr lang="fa-IR" sz="1600" dirty="0">
                  <a:solidFill>
                    <a:schemeClr val="tx1"/>
                  </a:solidFill>
                  <a:latin typeface="Arial" pitchFamily="34" charset="0"/>
                  <a:cs typeface="B Titr" pitchFamily="2" charset="-78"/>
                </a:rPr>
                <a:t>دست ها</a:t>
              </a:r>
              <a:endParaRPr lang="en-US" sz="1600" dirty="0">
                <a:solidFill>
                  <a:schemeClr val="tx1"/>
                </a:solidFill>
                <a:latin typeface="Arial" pitchFamily="34" charset="0"/>
                <a:cs typeface="B Titr" pitchFamily="2" charset="-78"/>
              </a:endParaRPr>
            </a:p>
          </p:txBody>
        </p:sp>
      </p:grpSp>
      <p:grpSp>
        <p:nvGrpSpPr>
          <p:cNvPr id="14" name="Group 17"/>
          <p:cNvGrpSpPr/>
          <p:nvPr/>
        </p:nvGrpSpPr>
        <p:grpSpPr>
          <a:xfrm>
            <a:off x="5409637" y="3234800"/>
            <a:ext cx="257592" cy="18109"/>
            <a:chOff x="3614174" y="1406000"/>
            <a:chExt cx="257592" cy="18109"/>
          </a:xfrm>
          <a:solidFill>
            <a:schemeClr val="bg1"/>
          </a:solidFill>
        </p:grpSpPr>
        <p:sp>
          <p:nvSpPr>
            <p:cNvPr id="52" name="Straight Connector 25"/>
            <p:cNvSpPr/>
            <p:nvPr/>
          </p:nvSpPr>
          <p:spPr>
            <a:xfrm>
              <a:off x="3614174" y="1406000"/>
              <a:ext cx="257592" cy="18109"/>
            </a:xfrm>
            <a:custGeom>
              <a:avLst/>
              <a:gdLst/>
              <a:ahLst/>
              <a:cxnLst/>
              <a:rect l="0" t="0" r="0" b="0"/>
              <a:pathLst>
                <a:path>
                  <a:moveTo>
                    <a:pt x="0" y="9054"/>
                  </a:moveTo>
                  <a:lnTo>
                    <a:pt x="257592" y="9054"/>
                  </a:lnTo>
                </a:path>
              </a:pathLst>
            </a:custGeom>
            <a:grp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Straight Connector 26"/>
            <p:cNvSpPr/>
            <p:nvPr/>
          </p:nvSpPr>
          <p:spPr>
            <a:xfrm>
              <a:off x="3736531" y="1408615"/>
              <a:ext cx="12879" cy="12879"/>
            </a:xfrm>
            <a:prstGeom prst="rect">
              <a:avLst/>
            </a:prstGeom>
            <a:grpFill/>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rtl="1" fontAlgn="auto">
                <a:lnSpc>
                  <a:spcPct val="90000"/>
                </a:lnSpc>
                <a:spcAft>
                  <a:spcPct val="35000"/>
                </a:spcAft>
                <a:defRPr/>
              </a:pPr>
              <a:endParaRPr lang="en-US" sz="1600">
                <a:solidFill>
                  <a:schemeClr val="tx1"/>
                </a:solidFill>
                <a:latin typeface="Arial" pitchFamily="34" charset="0"/>
                <a:cs typeface="B Titr" pitchFamily="2" charset="-78"/>
              </a:endParaRPr>
            </a:p>
          </p:txBody>
        </p:sp>
      </p:grpSp>
      <p:grpSp>
        <p:nvGrpSpPr>
          <p:cNvPr id="15" name="Group 18"/>
          <p:cNvGrpSpPr/>
          <p:nvPr/>
        </p:nvGrpSpPr>
        <p:grpSpPr>
          <a:xfrm>
            <a:off x="5667230" y="3082859"/>
            <a:ext cx="1675274" cy="321991"/>
            <a:chOff x="3871767" y="1254059"/>
            <a:chExt cx="1675274" cy="321991"/>
          </a:xfrm>
          <a:solidFill>
            <a:schemeClr val="bg1"/>
          </a:solidFill>
        </p:grpSpPr>
        <p:sp>
          <p:nvSpPr>
            <p:cNvPr id="50" name="Rounded Rectangle 49"/>
            <p:cNvSpPr/>
            <p:nvPr/>
          </p:nvSpPr>
          <p:spPr>
            <a:xfrm>
              <a:off x="3871767" y="1254059"/>
              <a:ext cx="1675274" cy="321991"/>
            </a:xfrm>
            <a:prstGeom prst="roundRect">
              <a:avLst>
                <a:gd name="adj" fmla="val 10000"/>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ounded Rectangle 28"/>
            <p:cNvSpPr/>
            <p:nvPr/>
          </p:nvSpPr>
          <p:spPr>
            <a:xfrm>
              <a:off x="3881198" y="1263490"/>
              <a:ext cx="1656412" cy="303129"/>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300" rtl="1" fontAlgn="auto">
                <a:lnSpc>
                  <a:spcPct val="90000"/>
                </a:lnSpc>
                <a:spcAft>
                  <a:spcPct val="35000"/>
                </a:spcAft>
                <a:defRPr/>
              </a:pPr>
              <a:r>
                <a:rPr lang="fa-IR" sz="1600" dirty="0">
                  <a:solidFill>
                    <a:schemeClr val="tx1"/>
                  </a:solidFill>
                  <a:latin typeface="Arial" pitchFamily="34" charset="0"/>
                  <a:cs typeface="B Titr" pitchFamily="2" charset="-78"/>
                </a:rPr>
                <a:t>مچ دست</a:t>
              </a:r>
              <a:endParaRPr lang="en-US" sz="1600" dirty="0">
                <a:solidFill>
                  <a:schemeClr val="tx1"/>
                </a:solidFill>
                <a:latin typeface="Arial" pitchFamily="34" charset="0"/>
                <a:cs typeface="B Titr" pitchFamily="2" charset="-78"/>
              </a:endParaRPr>
            </a:p>
          </p:txBody>
        </p:sp>
      </p:grpSp>
      <p:grpSp>
        <p:nvGrpSpPr>
          <p:cNvPr id="16" name="Group 19"/>
          <p:cNvGrpSpPr/>
          <p:nvPr/>
        </p:nvGrpSpPr>
        <p:grpSpPr>
          <a:xfrm>
            <a:off x="5527157" y="3203462"/>
            <a:ext cx="22553" cy="451075"/>
            <a:chOff x="3731694" y="1374662"/>
            <a:chExt cx="22553" cy="451075"/>
          </a:xfrm>
          <a:solidFill>
            <a:schemeClr val="bg1"/>
          </a:solidFill>
        </p:grpSpPr>
        <p:sp>
          <p:nvSpPr>
            <p:cNvPr id="48" name="Straight Connector 29"/>
            <p:cNvSpPr/>
            <p:nvPr/>
          </p:nvSpPr>
          <p:spPr>
            <a:xfrm rot="3310531">
              <a:off x="3517433" y="1591145"/>
              <a:ext cx="451075" cy="18109"/>
            </a:xfrm>
            <a:custGeom>
              <a:avLst/>
              <a:gdLst/>
              <a:ahLst/>
              <a:cxnLst/>
              <a:rect l="0" t="0" r="0" b="0"/>
              <a:pathLst>
                <a:path>
                  <a:moveTo>
                    <a:pt x="0" y="9054"/>
                  </a:moveTo>
                  <a:lnTo>
                    <a:pt x="451075" y="9054"/>
                  </a:lnTo>
                </a:path>
              </a:pathLst>
            </a:custGeom>
            <a:grp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9" name="Straight Connector 30"/>
            <p:cNvSpPr/>
            <p:nvPr/>
          </p:nvSpPr>
          <p:spPr>
            <a:xfrm rot="3310531">
              <a:off x="3731694" y="1588923"/>
              <a:ext cx="22553" cy="22553"/>
            </a:xfrm>
            <a:prstGeom prst="rect">
              <a:avLst/>
            </a:prstGeom>
            <a:grpFill/>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rtl="1" fontAlgn="auto">
                <a:lnSpc>
                  <a:spcPct val="90000"/>
                </a:lnSpc>
                <a:spcAft>
                  <a:spcPct val="35000"/>
                </a:spcAft>
                <a:defRPr/>
              </a:pPr>
              <a:endParaRPr lang="en-US" sz="1600">
                <a:solidFill>
                  <a:schemeClr val="tx1"/>
                </a:solidFill>
                <a:latin typeface="Arial" pitchFamily="34" charset="0"/>
                <a:cs typeface="B Titr" pitchFamily="2" charset="-78"/>
              </a:endParaRPr>
            </a:p>
          </p:txBody>
        </p:sp>
      </p:grpSp>
      <p:grpSp>
        <p:nvGrpSpPr>
          <p:cNvPr id="17" name="Group 20"/>
          <p:cNvGrpSpPr/>
          <p:nvPr/>
        </p:nvGrpSpPr>
        <p:grpSpPr>
          <a:xfrm>
            <a:off x="5667230" y="3453149"/>
            <a:ext cx="1675274" cy="321991"/>
            <a:chOff x="3871767" y="1624349"/>
            <a:chExt cx="1675274" cy="321991"/>
          </a:xfrm>
          <a:solidFill>
            <a:schemeClr val="bg1"/>
          </a:solidFill>
        </p:grpSpPr>
        <p:sp>
          <p:nvSpPr>
            <p:cNvPr id="46" name="Rounded Rectangle 45"/>
            <p:cNvSpPr/>
            <p:nvPr/>
          </p:nvSpPr>
          <p:spPr>
            <a:xfrm>
              <a:off x="3871767" y="1624349"/>
              <a:ext cx="1675274" cy="321991"/>
            </a:xfrm>
            <a:prstGeom prst="roundRect">
              <a:avLst>
                <a:gd name="adj" fmla="val 10000"/>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Rounded Rectangle 32"/>
            <p:cNvSpPr/>
            <p:nvPr/>
          </p:nvSpPr>
          <p:spPr>
            <a:xfrm>
              <a:off x="3881198" y="1633780"/>
              <a:ext cx="1656412" cy="303129"/>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300" rtl="1" fontAlgn="auto">
                <a:lnSpc>
                  <a:spcPct val="90000"/>
                </a:lnSpc>
                <a:spcAft>
                  <a:spcPct val="35000"/>
                </a:spcAft>
                <a:defRPr/>
              </a:pPr>
              <a:r>
                <a:rPr lang="fa-IR" sz="1600">
                  <a:solidFill>
                    <a:schemeClr val="tx1"/>
                  </a:solidFill>
                  <a:latin typeface="Arial" pitchFamily="34" charset="0"/>
                  <a:cs typeface="B Titr" pitchFamily="2" charset="-78"/>
                </a:rPr>
                <a:t>آرنج ها</a:t>
              </a:r>
              <a:endParaRPr lang="en-US" sz="1600">
                <a:solidFill>
                  <a:schemeClr val="tx1"/>
                </a:solidFill>
                <a:latin typeface="Arial" pitchFamily="34" charset="0"/>
                <a:cs typeface="B Titr" pitchFamily="2" charset="-78"/>
              </a:endParaRPr>
            </a:p>
          </p:txBody>
        </p:sp>
      </p:grpSp>
      <p:grpSp>
        <p:nvGrpSpPr>
          <p:cNvPr id="18" name="Group 21"/>
          <p:cNvGrpSpPr/>
          <p:nvPr/>
        </p:nvGrpSpPr>
        <p:grpSpPr>
          <a:xfrm>
            <a:off x="3579307" y="3320390"/>
            <a:ext cx="52518" cy="1050372"/>
            <a:chOff x="1783844" y="1491590"/>
            <a:chExt cx="52518" cy="1050372"/>
          </a:xfrm>
          <a:solidFill>
            <a:schemeClr val="bg1"/>
          </a:solidFill>
        </p:grpSpPr>
        <p:sp>
          <p:nvSpPr>
            <p:cNvPr id="44" name="Straight Connector 33"/>
            <p:cNvSpPr/>
            <p:nvPr/>
          </p:nvSpPr>
          <p:spPr>
            <a:xfrm rot="4548241">
              <a:off x="1284917" y="2007721"/>
              <a:ext cx="1050372" cy="18109"/>
            </a:xfrm>
            <a:custGeom>
              <a:avLst/>
              <a:gdLst/>
              <a:ahLst/>
              <a:cxnLst/>
              <a:rect l="0" t="0" r="0" b="0"/>
              <a:pathLst>
                <a:path>
                  <a:moveTo>
                    <a:pt x="0" y="9054"/>
                  </a:moveTo>
                  <a:lnTo>
                    <a:pt x="1050372" y="9054"/>
                  </a:lnTo>
                </a:path>
              </a:pathLst>
            </a:custGeom>
            <a:grp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5" name="Straight Connector 34"/>
            <p:cNvSpPr/>
            <p:nvPr/>
          </p:nvSpPr>
          <p:spPr>
            <a:xfrm rot="4548241">
              <a:off x="1783844" y="1990516"/>
              <a:ext cx="52518" cy="52518"/>
            </a:xfrm>
            <a:prstGeom prst="rect">
              <a:avLst/>
            </a:prstGeom>
            <a:grpFill/>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rtl="1" fontAlgn="auto">
                <a:lnSpc>
                  <a:spcPct val="90000"/>
                </a:lnSpc>
                <a:spcAft>
                  <a:spcPct val="35000"/>
                </a:spcAft>
                <a:defRPr/>
              </a:pPr>
              <a:endParaRPr lang="en-US" sz="1600">
                <a:solidFill>
                  <a:schemeClr val="tx1"/>
                </a:solidFill>
                <a:latin typeface="Arial" pitchFamily="34" charset="0"/>
                <a:cs typeface="B Titr" pitchFamily="2" charset="-78"/>
              </a:endParaRPr>
            </a:p>
          </p:txBody>
        </p:sp>
      </p:grpSp>
      <p:grpSp>
        <p:nvGrpSpPr>
          <p:cNvPr id="19" name="Group 22"/>
          <p:cNvGrpSpPr/>
          <p:nvPr/>
        </p:nvGrpSpPr>
        <p:grpSpPr>
          <a:xfrm>
            <a:off x="3734363" y="4193728"/>
            <a:ext cx="1675274" cy="321991"/>
            <a:chOff x="1938900" y="2364928"/>
            <a:chExt cx="1675274" cy="321991"/>
          </a:xfrm>
          <a:solidFill>
            <a:schemeClr val="bg1"/>
          </a:solidFill>
        </p:grpSpPr>
        <p:sp>
          <p:nvSpPr>
            <p:cNvPr id="42" name="Rounded Rectangle 41"/>
            <p:cNvSpPr/>
            <p:nvPr/>
          </p:nvSpPr>
          <p:spPr>
            <a:xfrm>
              <a:off x="1938900" y="2364928"/>
              <a:ext cx="1675274" cy="321991"/>
            </a:xfrm>
            <a:prstGeom prst="roundRect">
              <a:avLst>
                <a:gd name="adj" fmla="val 10000"/>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ounded Rectangle 36"/>
            <p:cNvSpPr/>
            <p:nvPr/>
          </p:nvSpPr>
          <p:spPr>
            <a:xfrm>
              <a:off x="1948331" y="2374359"/>
              <a:ext cx="1656412" cy="303129"/>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300" rtl="1" fontAlgn="auto">
                <a:lnSpc>
                  <a:spcPct val="90000"/>
                </a:lnSpc>
                <a:spcAft>
                  <a:spcPct val="35000"/>
                </a:spcAft>
                <a:defRPr/>
              </a:pPr>
              <a:r>
                <a:rPr lang="fa-IR" sz="1600">
                  <a:solidFill>
                    <a:schemeClr val="tx1"/>
                  </a:solidFill>
                  <a:latin typeface="Arial" pitchFamily="34" charset="0"/>
                  <a:cs typeface="B Titr" pitchFamily="2" charset="-78"/>
                </a:rPr>
                <a:t>اندام های تحتانی</a:t>
              </a:r>
              <a:endParaRPr lang="en-US" sz="1600">
                <a:solidFill>
                  <a:schemeClr val="tx1"/>
                </a:solidFill>
                <a:latin typeface="Arial" pitchFamily="34" charset="0"/>
                <a:cs typeface="B Titr" pitchFamily="2" charset="-78"/>
              </a:endParaRPr>
            </a:p>
          </p:txBody>
        </p:sp>
      </p:grpSp>
      <p:grpSp>
        <p:nvGrpSpPr>
          <p:cNvPr id="20" name="Group 23"/>
          <p:cNvGrpSpPr/>
          <p:nvPr/>
        </p:nvGrpSpPr>
        <p:grpSpPr>
          <a:xfrm>
            <a:off x="5527157" y="3944041"/>
            <a:ext cx="22553" cy="451075"/>
            <a:chOff x="3731694" y="2115241"/>
            <a:chExt cx="22553" cy="451075"/>
          </a:xfrm>
          <a:solidFill>
            <a:schemeClr val="bg1"/>
          </a:solidFill>
        </p:grpSpPr>
        <p:sp>
          <p:nvSpPr>
            <p:cNvPr id="40" name="Straight Connector 37"/>
            <p:cNvSpPr/>
            <p:nvPr/>
          </p:nvSpPr>
          <p:spPr>
            <a:xfrm rot="18289469">
              <a:off x="3517433" y="2331724"/>
              <a:ext cx="451075" cy="18109"/>
            </a:xfrm>
            <a:custGeom>
              <a:avLst/>
              <a:gdLst/>
              <a:ahLst/>
              <a:cxnLst/>
              <a:rect l="0" t="0" r="0" b="0"/>
              <a:pathLst>
                <a:path>
                  <a:moveTo>
                    <a:pt x="0" y="9054"/>
                  </a:moveTo>
                  <a:lnTo>
                    <a:pt x="451075" y="9054"/>
                  </a:lnTo>
                </a:path>
              </a:pathLst>
            </a:custGeom>
            <a:grp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Straight Connector 38"/>
            <p:cNvSpPr/>
            <p:nvPr/>
          </p:nvSpPr>
          <p:spPr>
            <a:xfrm rot="18289469">
              <a:off x="3731694" y="2329502"/>
              <a:ext cx="22553" cy="22553"/>
            </a:xfrm>
            <a:prstGeom prst="rect">
              <a:avLst/>
            </a:prstGeom>
            <a:grpFill/>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rtl="1" fontAlgn="auto">
                <a:lnSpc>
                  <a:spcPct val="90000"/>
                </a:lnSpc>
                <a:spcAft>
                  <a:spcPct val="35000"/>
                </a:spcAft>
                <a:defRPr/>
              </a:pPr>
              <a:endParaRPr lang="en-US" sz="1600">
                <a:solidFill>
                  <a:schemeClr val="tx1"/>
                </a:solidFill>
                <a:latin typeface="Arial" pitchFamily="34" charset="0"/>
                <a:cs typeface="B Titr" pitchFamily="2" charset="-78"/>
              </a:endParaRPr>
            </a:p>
          </p:txBody>
        </p:sp>
      </p:grpSp>
      <p:grpSp>
        <p:nvGrpSpPr>
          <p:cNvPr id="21" name="Group 24"/>
          <p:cNvGrpSpPr/>
          <p:nvPr/>
        </p:nvGrpSpPr>
        <p:grpSpPr>
          <a:xfrm>
            <a:off x="5667230" y="3823439"/>
            <a:ext cx="1675274" cy="321991"/>
            <a:chOff x="3871767" y="1994639"/>
            <a:chExt cx="1675274" cy="321991"/>
          </a:xfrm>
          <a:solidFill>
            <a:schemeClr val="bg1"/>
          </a:solidFill>
        </p:grpSpPr>
        <p:sp>
          <p:nvSpPr>
            <p:cNvPr id="38" name="Rounded Rectangle 37"/>
            <p:cNvSpPr/>
            <p:nvPr/>
          </p:nvSpPr>
          <p:spPr>
            <a:xfrm>
              <a:off x="3871767" y="1994639"/>
              <a:ext cx="1675274" cy="321991"/>
            </a:xfrm>
            <a:prstGeom prst="roundRect">
              <a:avLst>
                <a:gd name="adj" fmla="val 10000"/>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40"/>
            <p:cNvSpPr/>
            <p:nvPr/>
          </p:nvSpPr>
          <p:spPr>
            <a:xfrm>
              <a:off x="3881198" y="2004070"/>
              <a:ext cx="1656412" cy="303129"/>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300" rtl="1" fontAlgn="auto">
                <a:lnSpc>
                  <a:spcPct val="90000"/>
                </a:lnSpc>
                <a:spcAft>
                  <a:spcPct val="35000"/>
                </a:spcAft>
                <a:defRPr/>
              </a:pPr>
              <a:r>
                <a:rPr lang="fa-IR" sz="1600">
                  <a:solidFill>
                    <a:schemeClr val="tx1"/>
                  </a:solidFill>
                  <a:latin typeface="Arial" pitchFamily="34" charset="0"/>
                  <a:cs typeface="B Titr" pitchFamily="2" charset="-78"/>
                </a:rPr>
                <a:t>پاها</a:t>
              </a:r>
              <a:endParaRPr lang="en-US" sz="1600">
                <a:solidFill>
                  <a:schemeClr val="tx1"/>
                </a:solidFill>
                <a:latin typeface="Arial" pitchFamily="34" charset="0"/>
                <a:cs typeface="B Titr" pitchFamily="2" charset="-78"/>
              </a:endParaRPr>
            </a:p>
          </p:txBody>
        </p:sp>
      </p:grpSp>
      <p:grpSp>
        <p:nvGrpSpPr>
          <p:cNvPr id="22" name="Group 25"/>
          <p:cNvGrpSpPr/>
          <p:nvPr/>
        </p:nvGrpSpPr>
        <p:grpSpPr>
          <a:xfrm>
            <a:off x="5409637" y="4345669"/>
            <a:ext cx="257592" cy="18109"/>
            <a:chOff x="3614174" y="2516869"/>
            <a:chExt cx="257592" cy="18109"/>
          </a:xfrm>
          <a:solidFill>
            <a:schemeClr val="bg1"/>
          </a:solidFill>
        </p:grpSpPr>
        <p:sp>
          <p:nvSpPr>
            <p:cNvPr id="36" name="Straight Connector 41"/>
            <p:cNvSpPr/>
            <p:nvPr/>
          </p:nvSpPr>
          <p:spPr>
            <a:xfrm>
              <a:off x="3614174" y="2516869"/>
              <a:ext cx="257592" cy="18109"/>
            </a:xfrm>
            <a:custGeom>
              <a:avLst/>
              <a:gdLst/>
              <a:ahLst/>
              <a:cxnLst/>
              <a:rect l="0" t="0" r="0" b="0"/>
              <a:pathLst>
                <a:path>
                  <a:moveTo>
                    <a:pt x="0" y="9054"/>
                  </a:moveTo>
                  <a:lnTo>
                    <a:pt x="257592" y="9054"/>
                  </a:lnTo>
                </a:path>
              </a:pathLst>
            </a:custGeom>
            <a:grp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Straight Connector 42"/>
            <p:cNvSpPr/>
            <p:nvPr/>
          </p:nvSpPr>
          <p:spPr>
            <a:xfrm>
              <a:off x="3736531" y="2519484"/>
              <a:ext cx="12879" cy="12879"/>
            </a:xfrm>
            <a:prstGeom prst="rect">
              <a:avLst/>
            </a:prstGeom>
            <a:grpFill/>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rtl="1" fontAlgn="auto">
                <a:lnSpc>
                  <a:spcPct val="90000"/>
                </a:lnSpc>
                <a:spcAft>
                  <a:spcPct val="35000"/>
                </a:spcAft>
                <a:defRPr/>
              </a:pPr>
              <a:endParaRPr lang="en-US" sz="1600">
                <a:solidFill>
                  <a:schemeClr val="tx1"/>
                </a:solidFill>
                <a:latin typeface="Arial" pitchFamily="34" charset="0"/>
                <a:cs typeface="B Titr" pitchFamily="2" charset="-78"/>
              </a:endParaRPr>
            </a:p>
          </p:txBody>
        </p:sp>
      </p:grpSp>
      <p:grpSp>
        <p:nvGrpSpPr>
          <p:cNvPr id="23" name="Group 26"/>
          <p:cNvGrpSpPr/>
          <p:nvPr/>
        </p:nvGrpSpPr>
        <p:grpSpPr>
          <a:xfrm>
            <a:off x="5667230" y="4193728"/>
            <a:ext cx="1675274" cy="321991"/>
            <a:chOff x="3871767" y="2364928"/>
            <a:chExt cx="1675274" cy="321991"/>
          </a:xfrm>
          <a:solidFill>
            <a:schemeClr val="bg1"/>
          </a:solidFill>
        </p:grpSpPr>
        <p:sp>
          <p:nvSpPr>
            <p:cNvPr id="34" name="Rounded Rectangle 33"/>
            <p:cNvSpPr/>
            <p:nvPr/>
          </p:nvSpPr>
          <p:spPr>
            <a:xfrm>
              <a:off x="3871767" y="2364928"/>
              <a:ext cx="1675274" cy="321991"/>
            </a:xfrm>
            <a:prstGeom prst="roundRect">
              <a:avLst>
                <a:gd name="adj" fmla="val 10000"/>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4"/>
            <p:cNvSpPr/>
            <p:nvPr/>
          </p:nvSpPr>
          <p:spPr>
            <a:xfrm>
              <a:off x="3881198" y="2374359"/>
              <a:ext cx="1656412" cy="303129"/>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300" rtl="1" fontAlgn="auto">
                <a:lnSpc>
                  <a:spcPct val="90000"/>
                </a:lnSpc>
                <a:spcAft>
                  <a:spcPct val="35000"/>
                </a:spcAft>
                <a:defRPr/>
              </a:pPr>
              <a:r>
                <a:rPr lang="fa-IR" sz="1600">
                  <a:solidFill>
                    <a:schemeClr val="tx1"/>
                  </a:solidFill>
                  <a:latin typeface="Arial" pitchFamily="34" charset="0"/>
                  <a:cs typeface="B Titr" pitchFamily="2" charset="-78"/>
                </a:rPr>
                <a:t>زانوها</a:t>
              </a:r>
              <a:endParaRPr lang="en-US" sz="1600">
                <a:solidFill>
                  <a:schemeClr val="tx1"/>
                </a:solidFill>
                <a:latin typeface="Arial" pitchFamily="34" charset="0"/>
                <a:cs typeface="B Titr" pitchFamily="2" charset="-78"/>
              </a:endParaRPr>
            </a:p>
          </p:txBody>
        </p:sp>
      </p:grpSp>
      <p:grpSp>
        <p:nvGrpSpPr>
          <p:cNvPr id="24" name="Group 27"/>
          <p:cNvGrpSpPr/>
          <p:nvPr/>
        </p:nvGrpSpPr>
        <p:grpSpPr>
          <a:xfrm>
            <a:off x="5527157" y="4314331"/>
            <a:ext cx="22553" cy="451075"/>
            <a:chOff x="3731694" y="2485531"/>
            <a:chExt cx="22553" cy="451075"/>
          </a:xfrm>
          <a:solidFill>
            <a:schemeClr val="bg1"/>
          </a:solidFill>
        </p:grpSpPr>
        <p:sp>
          <p:nvSpPr>
            <p:cNvPr id="32" name="Straight Connector 45"/>
            <p:cNvSpPr/>
            <p:nvPr/>
          </p:nvSpPr>
          <p:spPr>
            <a:xfrm rot="3310531">
              <a:off x="3517433" y="2702014"/>
              <a:ext cx="451075" cy="18109"/>
            </a:xfrm>
            <a:custGeom>
              <a:avLst/>
              <a:gdLst/>
              <a:ahLst/>
              <a:cxnLst/>
              <a:rect l="0" t="0" r="0" b="0"/>
              <a:pathLst>
                <a:path>
                  <a:moveTo>
                    <a:pt x="0" y="9054"/>
                  </a:moveTo>
                  <a:lnTo>
                    <a:pt x="451075" y="9054"/>
                  </a:lnTo>
                </a:path>
              </a:pathLst>
            </a:custGeom>
            <a:grp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Straight Connector 46"/>
            <p:cNvSpPr/>
            <p:nvPr/>
          </p:nvSpPr>
          <p:spPr>
            <a:xfrm rot="3310531">
              <a:off x="3731694" y="2699792"/>
              <a:ext cx="22553" cy="22553"/>
            </a:xfrm>
            <a:prstGeom prst="rect">
              <a:avLst/>
            </a:prstGeom>
            <a:grpFill/>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rtl="1" fontAlgn="auto">
                <a:lnSpc>
                  <a:spcPct val="90000"/>
                </a:lnSpc>
                <a:spcAft>
                  <a:spcPct val="35000"/>
                </a:spcAft>
                <a:defRPr/>
              </a:pPr>
              <a:endParaRPr lang="en-US" sz="1600">
                <a:solidFill>
                  <a:schemeClr val="tx1"/>
                </a:solidFill>
                <a:latin typeface="Arial" pitchFamily="34" charset="0"/>
                <a:cs typeface="B Titr" pitchFamily="2" charset="-78"/>
              </a:endParaRPr>
            </a:p>
          </p:txBody>
        </p:sp>
      </p:grpSp>
      <p:grpSp>
        <p:nvGrpSpPr>
          <p:cNvPr id="25" name="Group 28"/>
          <p:cNvGrpSpPr/>
          <p:nvPr/>
        </p:nvGrpSpPr>
        <p:grpSpPr>
          <a:xfrm>
            <a:off x="5667230" y="4564018"/>
            <a:ext cx="1675274" cy="321991"/>
            <a:chOff x="3871767" y="2735218"/>
            <a:chExt cx="1675274" cy="321991"/>
          </a:xfrm>
          <a:solidFill>
            <a:schemeClr val="bg1"/>
          </a:solidFill>
        </p:grpSpPr>
        <p:sp>
          <p:nvSpPr>
            <p:cNvPr id="30" name="Rounded Rectangle 29"/>
            <p:cNvSpPr/>
            <p:nvPr/>
          </p:nvSpPr>
          <p:spPr>
            <a:xfrm>
              <a:off x="3871767" y="2735218"/>
              <a:ext cx="1675274" cy="321991"/>
            </a:xfrm>
            <a:prstGeom prst="roundRect">
              <a:avLst>
                <a:gd name="adj" fmla="val 10000"/>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8"/>
            <p:cNvSpPr/>
            <p:nvPr/>
          </p:nvSpPr>
          <p:spPr>
            <a:xfrm>
              <a:off x="3881198" y="2744649"/>
              <a:ext cx="1656412" cy="303129"/>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300" rtl="1" fontAlgn="auto">
                <a:lnSpc>
                  <a:spcPct val="90000"/>
                </a:lnSpc>
                <a:spcAft>
                  <a:spcPct val="35000"/>
                </a:spcAft>
                <a:defRPr/>
              </a:pPr>
              <a:r>
                <a:rPr lang="fa-IR" sz="1600">
                  <a:solidFill>
                    <a:schemeClr val="tx1"/>
                  </a:solidFill>
                  <a:latin typeface="Arial" pitchFamily="34" charset="0"/>
                  <a:cs typeface="B Titr" pitchFamily="2" charset="-78"/>
                </a:rPr>
                <a:t>لگن</a:t>
              </a:r>
              <a:endParaRPr lang="en-US" sz="1600">
                <a:solidFill>
                  <a:schemeClr val="tx1"/>
                </a:solidFill>
                <a:latin typeface="Arial" pitchFamily="34" charset="0"/>
                <a:cs typeface="B Titr" pitchFamily="2" charset="-78"/>
              </a:endParaRPr>
            </a:p>
          </p:txBody>
        </p:sp>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par>
                                <p:cTn id="13" presetID="4"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par>
                                <p:cTn id="16" presetID="4"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par>
                                <p:cTn id="19" presetID="4"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par>
                                <p:cTn id="22" presetID="4"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par>
                                <p:cTn id="25" presetID="4"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par>
                                <p:cTn id="28" presetID="4"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500"/>
                                        <p:tgtEl>
                                          <p:spTgt spid="9"/>
                                        </p:tgtEl>
                                      </p:cBhvr>
                                    </p:animEffect>
                                  </p:childTnLst>
                                </p:cTn>
                              </p:par>
                              <p:par>
                                <p:cTn id="31" presetID="4" presetClass="entr" presetSubtype="1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ox(in)">
                                      <p:cBhvr>
                                        <p:cTn id="33" dur="500"/>
                                        <p:tgtEl>
                                          <p:spTgt spid="10"/>
                                        </p:tgtEl>
                                      </p:cBhvr>
                                    </p:animEffect>
                                  </p:childTnLst>
                                </p:cTn>
                              </p:par>
                              <p:par>
                                <p:cTn id="34" presetID="4" presetClass="entr" presetSubtype="16"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ox(in)">
                                      <p:cBhvr>
                                        <p:cTn id="36" dur="500"/>
                                        <p:tgtEl>
                                          <p:spTgt spid="11"/>
                                        </p:tgtEl>
                                      </p:cBhvr>
                                    </p:animEffect>
                                  </p:childTnLst>
                                </p:cTn>
                              </p:par>
                              <p:par>
                                <p:cTn id="37" presetID="4" presetClass="entr" presetSubtype="16"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ox(in)">
                                      <p:cBhvr>
                                        <p:cTn id="39" dur="500"/>
                                        <p:tgtEl>
                                          <p:spTgt spid="12"/>
                                        </p:tgtEl>
                                      </p:cBhvr>
                                    </p:animEffect>
                                  </p:childTnLst>
                                </p:cTn>
                              </p:par>
                              <p:par>
                                <p:cTn id="40" presetID="4"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in)">
                                      <p:cBhvr>
                                        <p:cTn id="42" dur="500"/>
                                        <p:tgtEl>
                                          <p:spTgt spid="13"/>
                                        </p:tgtEl>
                                      </p:cBhvr>
                                    </p:animEffect>
                                  </p:childTnLst>
                                </p:cTn>
                              </p:par>
                              <p:par>
                                <p:cTn id="43" presetID="4" presetClass="entr" presetSubtype="16"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ox(in)">
                                      <p:cBhvr>
                                        <p:cTn id="45" dur="500"/>
                                        <p:tgtEl>
                                          <p:spTgt spid="14"/>
                                        </p:tgtEl>
                                      </p:cBhvr>
                                    </p:animEffect>
                                  </p:childTnLst>
                                </p:cTn>
                              </p:par>
                              <p:par>
                                <p:cTn id="46" presetID="4"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ox(in)">
                                      <p:cBhvr>
                                        <p:cTn id="48" dur="500"/>
                                        <p:tgtEl>
                                          <p:spTgt spid="15"/>
                                        </p:tgtEl>
                                      </p:cBhvr>
                                    </p:animEffect>
                                  </p:childTnLst>
                                </p:cTn>
                              </p:par>
                              <p:par>
                                <p:cTn id="49" presetID="4" presetClass="entr" presetSubtype="16"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ox(in)">
                                      <p:cBhvr>
                                        <p:cTn id="51" dur="500"/>
                                        <p:tgtEl>
                                          <p:spTgt spid="16"/>
                                        </p:tgtEl>
                                      </p:cBhvr>
                                    </p:animEffect>
                                  </p:childTnLst>
                                </p:cTn>
                              </p:par>
                              <p:par>
                                <p:cTn id="52" presetID="4" presetClass="entr" presetSubtype="16"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ox(in)">
                                      <p:cBhvr>
                                        <p:cTn id="54" dur="500"/>
                                        <p:tgtEl>
                                          <p:spTgt spid="17"/>
                                        </p:tgtEl>
                                      </p:cBhvr>
                                    </p:animEffect>
                                  </p:childTnLst>
                                </p:cTn>
                              </p:par>
                              <p:par>
                                <p:cTn id="55" presetID="4" presetClass="entr" presetSubtype="16"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ox(in)">
                                      <p:cBhvr>
                                        <p:cTn id="57" dur="500"/>
                                        <p:tgtEl>
                                          <p:spTgt spid="18"/>
                                        </p:tgtEl>
                                      </p:cBhvr>
                                    </p:animEffect>
                                  </p:childTnLst>
                                </p:cTn>
                              </p:par>
                              <p:par>
                                <p:cTn id="58" presetID="4" presetClass="entr" presetSubtype="16"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ox(in)">
                                      <p:cBhvr>
                                        <p:cTn id="60" dur="500"/>
                                        <p:tgtEl>
                                          <p:spTgt spid="19"/>
                                        </p:tgtEl>
                                      </p:cBhvr>
                                    </p:animEffect>
                                  </p:childTnLst>
                                </p:cTn>
                              </p:par>
                              <p:par>
                                <p:cTn id="61" presetID="4" presetClass="entr" presetSubtype="16"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ox(in)">
                                      <p:cBhvr>
                                        <p:cTn id="63" dur="500"/>
                                        <p:tgtEl>
                                          <p:spTgt spid="20"/>
                                        </p:tgtEl>
                                      </p:cBhvr>
                                    </p:animEffect>
                                  </p:childTnLst>
                                </p:cTn>
                              </p:par>
                              <p:par>
                                <p:cTn id="64" presetID="4" presetClass="entr" presetSubtype="16"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ox(in)">
                                      <p:cBhvr>
                                        <p:cTn id="66" dur="500"/>
                                        <p:tgtEl>
                                          <p:spTgt spid="21"/>
                                        </p:tgtEl>
                                      </p:cBhvr>
                                    </p:animEffect>
                                  </p:childTnLst>
                                </p:cTn>
                              </p:par>
                              <p:par>
                                <p:cTn id="67" presetID="4" presetClass="entr" presetSubtype="16"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ox(in)">
                                      <p:cBhvr>
                                        <p:cTn id="69" dur="500"/>
                                        <p:tgtEl>
                                          <p:spTgt spid="22"/>
                                        </p:tgtEl>
                                      </p:cBhvr>
                                    </p:animEffect>
                                  </p:childTnLst>
                                </p:cTn>
                              </p:par>
                              <p:par>
                                <p:cTn id="70" presetID="4" presetClass="entr" presetSubtype="16"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ox(in)">
                                      <p:cBhvr>
                                        <p:cTn id="72" dur="500"/>
                                        <p:tgtEl>
                                          <p:spTgt spid="23"/>
                                        </p:tgtEl>
                                      </p:cBhvr>
                                    </p:animEffect>
                                  </p:childTnLst>
                                </p:cTn>
                              </p:par>
                              <p:par>
                                <p:cTn id="73" presetID="4" presetClass="entr" presetSubtype="16"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ox(in)">
                                      <p:cBhvr>
                                        <p:cTn id="75" dur="500"/>
                                        <p:tgtEl>
                                          <p:spTgt spid="24"/>
                                        </p:tgtEl>
                                      </p:cBhvr>
                                    </p:animEffect>
                                  </p:childTnLst>
                                </p:cTn>
                              </p:par>
                              <p:par>
                                <p:cTn id="76" presetID="4" presetClass="entr" presetSubtype="16"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ox(in)">
                                      <p:cBhvr>
                                        <p:cTn id="7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285875"/>
            <a:ext cx="7453313" cy="4846638"/>
          </a:xfrm>
        </p:spPr>
        <p:txBody>
          <a:bodyPr/>
          <a:lstStyle/>
          <a:p>
            <a:pPr algn="r" rtl="1" eaLnBrk="1" hangingPunct="1"/>
            <a:r>
              <a:rPr lang="fa-IR" sz="2800" smtClean="0">
                <a:latin typeface="Arial" pitchFamily="34" charset="0"/>
                <a:cs typeface="B Titr" pitchFamily="2" charset="-78"/>
              </a:rPr>
              <a:t>اختلالات  اسکلتی عضلانی یکی از بزرگترین مشکلات بهداشت شغلی در کشورهای  در حال توسعه است .</a:t>
            </a:r>
            <a:endParaRPr lang="en-US" sz="2800" smtClean="0">
              <a:latin typeface="Arial" pitchFamily="34" charset="0"/>
              <a:cs typeface="B Titr" pitchFamily="2" charset="-78"/>
            </a:endParaRPr>
          </a:p>
          <a:p>
            <a:pPr algn="r" rtl="1" eaLnBrk="1" hangingPunct="1"/>
            <a:r>
              <a:rPr lang="fa-IR" sz="2800" smtClean="0">
                <a:latin typeface="Arial" pitchFamily="34" charset="0"/>
                <a:cs typeface="B Titr" pitchFamily="2" charset="-78"/>
              </a:rPr>
              <a:t>اختلالات اسکلتی عضلانی مرتبط با کار دارای ریسک فاکتورهای شغلی گوناگونی هستند که شامل موارد زیر می باشد :</a:t>
            </a:r>
            <a:endParaRPr lang="en-US" sz="2800" smtClean="0">
              <a:latin typeface="Arial" pitchFamily="34" charset="0"/>
              <a:cs typeface="B Titr" pitchFamily="2" charset="-78"/>
            </a:endParaRPr>
          </a:p>
          <a:p>
            <a:pPr algn="r" rtl="1" eaLnBrk="1" hangingPunct="1"/>
            <a:r>
              <a:rPr lang="fa-IR" sz="2800" smtClean="0">
                <a:latin typeface="Arial" pitchFamily="34" charset="0"/>
                <a:cs typeface="B Titr" pitchFamily="2" charset="-78"/>
              </a:rPr>
              <a:t>1-پوسچر کاری   2- نیروی اعمال شده در هنگام کار      3- تکرار حرکات مفصلی   4- عوامل فردی</a:t>
            </a:r>
            <a:endParaRPr lang="en-US" sz="2800" smtClean="0">
              <a:latin typeface="Arial" pitchFamily="34" charset="0"/>
              <a:cs typeface="B Titr" pitchFamily="2" charset="-78"/>
            </a:endParaRPr>
          </a:p>
          <a:p>
            <a:pPr algn="r" rtl="1" eaLnBrk="1" hangingPunct="1"/>
            <a:r>
              <a:rPr lang="fa-IR" sz="2800" smtClean="0">
                <a:latin typeface="Arial" pitchFamily="34" charset="0"/>
                <a:cs typeface="B Titr" pitchFamily="2" charset="-78"/>
              </a:rPr>
              <a:t>شیوه های گوناگونی وجود دارد که به کمک آنها می توان مشاغلی که خطر ابتلا به اینگونه اختلالات در آنها بالاست را شناسایی نمود که کاربردی ترین روش شامل روش </a:t>
            </a:r>
            <a:r>
              <a:rPr lang="en-US" sz="2800" smtClean="0">
                <a:latin typeface="Arial" pitchFamily="34" charset="0"/>
                <a:cs typeface="B Titr" pitchFamily="2" charset="-78"/>
              </a:rPr>
              <a:t>RULA</a:t>
            </a:r>
            <a:r>
              <a:rPr lang="fa-IR" sz="2800" smtClean="0">
                <a:latin typeface="Arial" pitchFamily="34" charset="0"/>
                <a:cs typeface="B Titr" pitchFamily="2" charset="-78"/>
              </a:rPr>
              <a:t>  می باشد.</a:t>
            </a:r>
            <a:endParaRPr lang="en-US" sz="2800" smtClean="0">
              <a:latin typeface="Arial" pitchFamily="34" charset="0"/>
              <a:cs typeface="B Titr" pitchFamily="2" charset="-78"/>
            </a:endParaRPr>
          </a:p>
          <a:p>
            <a:pPr algn="r" rtl="1" eaLnBrk="1" hangingPunct="1"/>
            <a:endParaRPr lang="en-US" sz="2800" smtClean="0">
              <a:latin typeface="Arial" pitchFamily="34" charset="0"/>
              <a:cs typeface="B Titr" pitchFamily="2" charset="-78"/>
            </a:endParaRPr>
          </a:p>
        </p:txBody>
      </p:sp>
      <p:sp>
        <p:nvSpPr>
          <p:cNvPr id="4" name="Title 1"/>
          <p:cNvSpPr>
            <a:spLocks noGrp="1"/>
          </p:cNvSpPr>
          <p:nvPr>
            <p:ph type="title"/>
          </p:nvPr>
        </p:nvSpPr>
        <p:spPr>
          <a:xfrm>
            <a:off x="428596" y="0"/>
            <a:ext cx="7239000" cy="1143000"/>
          </a:xfrm>
        </p:spPr>
        <p:txBody>
          <a:bodyPr/>
          <a:lstStyle/>
          <a:p>
            <a:pPr algn="just" rtl="1" eaLnBrk="1" fontAlgn="auto" hangingPunct="1">
              <a:spcAft>
                <a:spcPts val="0"/>
              </a:spcAft>
              <a:defRPr/>
            </a:pPr>
            <a:r>
              <a:rPr lang="fa-IR" dirty="0" smtClean="0">
                <a:cs typeface="B Titr" pitchFamily="2" charset="-78"/>
              </a:rPr>
              <a:t>عوامل ز</a:t>
            </a:r>
            <a:r>
              <a:rPr lang="ar-SA" dirty="0" smtClean="0">
                <a:cs typeface="B Titr" pitchFamily="2" charset="-78"/>
              </a:rPr>
              <a:t>ي</a:t>
            </a:r>
            <a:r>
              <a:rPr lang="fa-IR" dirty="0" smtClean="0">
                <a:cs typeface="B Titr" pitchFamily="2" charset="-78"/>
              </a:rPr>
              <a:t>ان‌آور ارگونومی</a:t>
            </a:r>
            <a:endParaRPr lang="fa-IR" dirty="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linds(horizont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r" rtl="1" eaLnBrk="1" fontAlgn="auto" hangingPunct="1">
              <a:spcAft>
                <a:spcPts val="0"/>
              </a:spcAft>
              <a:defRPr/>
            </a:pPr>
            <a:r>
              <a:rPr lang="fa-IR" sz="4200" dirty="0" smtClean="0">
                <a:cs typeface="B Titr" pitchFamily="2" charset="-78"/>
              </a:rPr>
              <a:t>روش  </a:t>
            </a:r>
            <a:r>
              <a:rPr lang="en-US" sz="4200" dirty="0" smtClean="0">
                <a:cs typeface="B Titr" pitchFamily="2" charset="-78"/>
              </a:rPr>
              <a:t>RULA</a:t>
            </a:r>
            <a:r>
              <a:rPr lang="fa-IR" sz="4200" dirty="0" smtClean="0">
                <a:cs typeface="B Titr" pitchFamily="2" charset="-78"/>
              </a:rPr>
              <a:t> :</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pPr algn="r" rtl="1" eaLnBrk="1" hangingPunct="1"/>
            <a:r>
              <a:rPr lang="fa-IR" smtClean="0">
                <a:cs typeface="B Titr" pitchFamily="2" charset="-78"/>
              </a:rPr>
              <a:t>یکی از روش های ارزیابی خطر بروز آسیب های اسکلتی – عضلانی در اندام های فوقانی می باشد. ریسک فاکتورها در این روش شامل تعداد حرکات ، کار ماهیچه ای استاتیک واعمال نیرو می باشد.</a:t>
            </a:r>
            <a:endParaRPr lang="en-US" smtClean="0">
              <a:cs typeface="B Titr" pitchFamily="2" charset="-78"/>
            </a:endParaRPr>
          </a:p>
          <a:p>
            <a:pPr algn="r" rtl="1" eaLnBrk="1" hangingPunct="1"/>
            <a:r>
              <a:rPr lang="fa-IR" smtClean="0">
                <a:cs typeface="B Titr" pitchFamily="2" charset="-78"/>
              </a:rPr>
              <a:t>روش </a:t>
            </a:r>
            <a:r>
              <a:rPr lang="en-US" smtClean="0">
                <a:cs typeface="B Titr" pitchFamily="2" charset="-78"/>
              </a:rPr>
              <a:t>RULA</a:t>
            </a:r>
            <a:r>
              <a:rPr lang="fa-IR" smtClean="0">
                <a:cs typeface="B Titr" pitchFamily="2" charset="-78"/>
              </a:rPr>
              <a:t> بيشتر به مطالعه مسائل بالا تنه مي پردازد و تمام حركات مچ، ساعد و بازو همچنين گردن وكمر و تا حدودي پاها را بررسي مي كند و نسبت به روش های ديگر كارايي بهتري در مورد بررسي بالا تنه دارد. </a:t>
            </a:r>
            <a:endParaRPr lang="en-US" smtClean="0">
              <a:cs typeface="B Titr" pitchFamily="2" charset="-78"/>
            </a:endParaRPr>
          </a:p>
          <a:p>
            <a:pPr algn="r" rtl="1" eaLnBrk="1" hangingPunct="1"/>
            <a:endParaRPr lang="en-US"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r" rtl="1" eaLnBrk="1" fontAlgn="auto" hangingPunct="1">
              <a:spcAft>
                <a:spcPts val="0"/>
              </a:spcAft>
              <a:defRPr/>
            </a:pPr>
            <a:r>
              <a:rPr lang="fa-IR" sz="4700" dirty="0" smtClean="0">
                <a:cs typeface="B Titr" pitchFamily="2" charset="-78"/>
              </a:rPr>
              <a:t>روش  </a:t>
            </a:r>
            <a:r>
              <a:rPr lang="en-US" sz="4700" dirty="0" smtClean="0">
                <a:cs typeface="B Titr" pitchFamily="2" charset="-78"/>
              </a:rPr>
              <a:t>RULA</a:t>
            </a:r>
            <a:r>
              <a:rPr lang="fa-IR" sz="4700" dirty="0" smtClean="0">
                <a:cs typeface="B Titr" pitchFamily="2" charset="-78"/>
              </a:rPr>
              <a:t> :</a:t>
            </a:r>
            <a:endParaRPr lang="en-US" dirty="0"/>
          </a:p>
        </p:txBody>
      </p:sp>
      <p:sp>
        <p:nvSpPr>
          <p:cNvPr id="3" name="Content Placeholder 2"/>
          <p:cNvSpPr>
            <a:spLocks noGrp="1"/>
          </p:cNvSpPr>
          <p:nvPr>
            <p:ph idx="1"/>
          </p:nvPr>
        </p:nvSpPr>
        <p:spPr/>
        <p:txBody>
          <a:bodyPr/>
          <a:lstStyle/>
          <a:p>
            <a:pPr algn="r" rtl="1" eaLnBrk="1" hangingPunct="1"/>
            <a:r>
              <a:rPr lang="fa-IR" smtClean="0">
                <a:cs typeface="B Titr" pitchFamily="2" charset="-78"/>
              </a:rPr>
              <a:t>در اين روش براي آناليز پوسچرهاي كاري هر بخش اصلي بدن بر اساس ميزان جابجايي از وضعيت طبيعي اش ارزيابي     مي گردد. بدين ترتيب كه مطابق با افزايش ميزان انحراف آن بخش از وضعيت طبيعي اش عددي به عنوان كد پوسچر به آن اختصاص مي يابد. پس از تركيب كدهاي بدست آمده براي بخش هاي مختلف بدن و برآورد نيروهاي خارجي وماهيچه اي از طريق جداول مربوطه مقدار كد نهايي كه بيان كننده  شدت مخاطره پوسچر و سطح اضطراري بودن اصلاحات مي باشد، تعيين مي گردد.</a:t>
            </a:r>
            <a:endParaRPr lang="en-US" smtClean="0">
              <a:cs typeface="B Titr" pitchFamily="2" charset="-78"/>
            </a:endParaRPr>
          </a:p>
          <a:p>
            <a:pPr algn="r" rtl="1" eaLnBrk="1" hangingPunct="1"/>
            <a:endParaRPr lang="en-US"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20040"/>
            <a:ext cx="7239000" cy="1143000"/>
          </a:xfrm>
        </p:spPr>
        <p:txBody>
          <a:bodyPr/>
          <a:lstStyle/>
          <a:p>
            <a:pPr algn="r" rtl="1" eaLnBrk="1" fontAlgn="auto" hangingPunct="1">
              <a:spcAft>
                <a:spcPts val="0"/>
              </a:spcAft>
              <a:defRPr/>
            </a:pPr>
            <a:r>
              <a:rPr lang="fa-IR" sz="4700" dirty="0">
                <a:cs typeface="B Titr" pitchFamily="2" charset="-78"/>
              </a:rPr>
              <a:t>روش كار </a:t>
            </a:r>
            <a:r>
              <a:rPr lang="en-US" sz="4700" dirty="0" smtClean="0">
                <a:cs typeface="B Titr" pitchFamily="2" charset="-78"/>
              </a:rPr>
              <a:t>:</a:t>
            </a:r>
            <a:endParaRPr lang="en-US" sz="4700" dirty="0">
              <a:cs typeface="B Titr" pitchFamily="2" charset="-78"/>
            </a:endParaRPr>
          </a:p>
        </p:txBody>
      </p:sp>
      <p:sp>
        <p:nvSpPr>
          <p:cNvPr id="9219" name="Rectangle 3"/>
          <p:cNvSpPr>
            <a:spLocks noGrp="1" noChangeArrowheads="1"/>
          </p:cNvSpPr>
          <p:nvPr>
            <p:ph idx="1"/>
          </p:nvPr>
        </p:nvSpPr>
        <p:spPr>
          <a:xfrm>
            <a:off x="285750" y="1609725"/>
            <a:ext cx="7410450" cy="4846638"/>
          </a:xfrm>
        </p:spPr>
        <p:txBody>
          <a:bodyPr/>
          <a:lstStyle/>
          <a:p>
            <a:pPr algn="r" rtl="1" eaLnBrk="1" hangingPunct="1"/>
            <a:r>
              <a:rPr lang="fa-IR" smtClean="0">
                <a:latin typeface="Arial" pitchFamily="34" charset="0"/>
                <a:cs typeface="B Titr" pitchFamily="2" charset="-78"/>
              </a:rPr>
              <a:t> اولين مرحله تصميم گيري اين است كه كدام وظايف و فعاليت كاري بيشترين زاويه را به اعضاي بالا تنه مي دهند و اينكه در چه مواقعي وجود نيروهاي خارجي ممكن است اثرات زوايا را وخيم تر كند.</a:t>
            </a:r>
            <a:endParaRPr lang="en-US" smtClean="0">
              <a:latin typeface="Arial" pitchFamily="34" charset="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218"/>
                                        </p:tgtEl>
                                        <p:attrNameLst>
                                          <p:attrName>style.visibility</p:attrName>
                                        </p:attrNameLst>
                                      </p:cBhvr>
                                      <p:to>
                                        <p:strVal val="visible"/>
                                      </p:to>
                                    </p:set>
                                    <p:anim calcmode="discrete" valueType="clr">
                                      <p:cBhvr override="childStyle">
                                        <p:cTn id="7" dur="80"/>
                                        <p:tgtEl>
                                          <p:spTgt spid="92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8"/>
                                        </p:tgtEl>
                                        <p:attrNameLst>
                                          <p:attrName>fillcolor</p:attrName>
                                        </p:attrNameLst>
                                      </p:cBhvr>
                                      <p:tavLst>
                                        <p:tav tm="0">
                                          <p:val>
                                            <p:clrVal>
                                              <a:schemeClr val="accent2"/>
                                            </p:clrVal>
                                          </p:val>
                                        </p:tav>
                                        <p:tav tm="50000">
                                          <p:val>
                                            <p:clrVal>
                                              <a:schemeClr val="hlink"/>
                                            </p:clrVal>
                                          </p:val>
                                        </p:tav>
                                      </p:tavLst>
                                    </p:anim>
                                    <p:set>
                                      <p:cBhvr>
                                        <p:cTn id="9" dur="80"/>
                                        <p:tgtEl>
                                          <p:spTgt spid="921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14"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algn="r" rtl="1" eaLnBrk="1" fontAlgn="auto" hangingPunct="1">
              <a:spcAft>
                <a:spcPts val="0"/>
              </a:spcAft>
              <a:defRPr/>
            </a:pPr>
            <a:r>
              <a:rPr lang="fa-IR" sz="4000" dirty="0" smtClean="0">
                <a:cs typeface="B Titr" pitchFamily="2" charset="-78"/>
              </a:rPr>
              <a:t>روش كار </a:t>
            </a:r>
            <a:r>
              <a:rPr lang="en-US" sz="4000" dirty="0" smtClean="0">
                <a:cs typeface="B Titr" pitchFamily="2" charset="-78"/>
              </a:rPr>
              <a:t>:</a:t>
            </a:r>
            <a:endParaRPr lang="en-US" dirty="0"/>
          </a:p>
        </p:txBody>
      </p:sp>
      <p:sp>
        <p:nvSpPr>
          <p:cNvPr id="10243" name="Rectangle 3"/>
          <p:cNvSpPr>
            <a:spLocks noGrp="1" noChangeArrowheads="1"/>
          </p:cNvSpPr>
          <p:nvPr>
            <p:ph idx="1"/>
          </p:nvPr>
        </p:nvSpPr>
        <p:spPr/>
        <p:txBody>
          <a:bodyPr>
            <a:normAutofit lnSpcReduction="10000"/>
          </a:bodyPr>
          <a:lstStyle/>
          <a:p>
            <a:pPr marL="274320" indent="-274320" algn="r" rtl="1" eaLnBrk="1" fontAlgn="auto" hangingPunct="1">
              <a:spcAft>
                <a:spcPts val="0"/>
              </a:spcAft>
              <a:buFont typeface="Wingdings 2"/>
              <a:buChar char=""/>
              <a:defRPr/>
            </a:pPr>
            <a:r>
              <a:rPr lang="fa-IR" dirty="0">
                <a:cs typeface="B Titr" pitchFamily="2" charset="-78"/>
              </a:rPr>
              <a:t>پس از مشخص شدن فعاليت ها و وظايف كاري مسئول در بروز پوسچرها و فشارهاي خطرزا، كاربر با استفاده از دامنه زواياي نشان داده شده در شكل 1 مي تواند كد پوسچر هاي بازو(</a:t>
            </a:r>
            <a:r>
              <a:rPr lang="en-US" dirty="0">
                <a:cs typeface="B Titr" pitchFamily="2" charset="-78"/>
              </a:rPr>
              <a:t>Upper Arm</a:t>
            </a:r>
            <a:r>
              <a:rPr lang="fa-IR" dirty="0">
                <a:cs typeface="B Titr" pitchFamily="2" charset="-78"/>
              </a:rPr>
              <a:t>) ساعد (</a:t>
            </a:r>
            <a:r>
              <a:rPr lang="en-US" dirty="0">
                <a:cs typeface="B Titr" pitchFamily="2" charset="-78"/>
              </a:rPr>
              <a:t>Lower Arm</a:t>
            </a:r>
            <a:r>
              <a:rPr lang="fa-IR" dirty="0">
                <a:cs typeface="B Titr" pitchFamily="2" charset="-78"/>
              </a:rPr>
              <a:t>) مچ (</a:t>
            </a:r>
            <a:r>
              <a:rPr lang="en-US" dirty="0">
                <a:cs typeface="B Titr" pitchFamily="2" charset="-78"/>
              </a:rPr>
              <a:t>Wrist</a:t>
            </a:r>
            <a:r>
              <a:rPr lang="fa-IR" dirty="0">
                <a:cs typeface="B Titr" pitchFamily="2" charset="-78"/>
              </a:rPr>
              <a:t>) و پيچش مچ(</a:t>
            </a:r>
            <a:r>
              <a:rPr lang="en-US" dirty="0">
                <a:cs typeface="B Titr" pitchFamily="2" charset="-78"/>
              </a:rPr>
              <a:t>Wrist Twist</a:t>
            </a:r>
            <a:r>
              <a:rPr lang="fa-IR" dirty="0">
                <a:cs typeface="B Titr" pitchFamily="2" charset="-78"/>
              </a:rPr>
              <a:t>) را از جدول گروه </a:t>
            </a:r>
            <a:r>
              <a:rPr lang="en-US" dirty="0">
                <a:cs typeface="B Titr" pitchFamily="2" charset="-78"/>
              </a:rPr>
              <a:t>A</a:t>
            </a:r>
            <a:r>
              <a:rPr lang="fa-IR" dirty="0">
                <a:cs typeface="B Titr" pitchFamily="2" charset="-78"/>
              </a:rPr>
              <a:t> بدست آورده سپس آن را در خانه(</a:t>
            </a:r>
            <a:r>
              <a:rPr lang="en-US" dirty="0">
                <a:cs typeface="B Titr" pitchFamily="2" charset="-78"/>
              </a:rPr>
              <a:t>Box</a:t>
            </a:r>
            <a:r>
              <a:rPr lang="fa-IR" dirty="0">
                <a:cs typeface="B Titr" pitchFamily="2" charset="-78"/>
              </a:rPr>
              <a:t>) هاي مربوطه از شكل 2 قرار دهد.</a:t>
            </a:r>
          </a:p>
          <a:p>
            <a:pPr marL="274320" indent="-274320" algn="r" rtl="1" eaLnBrk="1" fontAlgn="auto" hangingPunct="1">
              <a:spcAft>
                <a:spcPts val="0"/>
              </a:spcAft>
              <a:buFont typeface="Wingdings 2"/>
              <a:buChar char=""/>
              <a:defRPr/>
            </a:pPr>
            <a:r>
              <a:rPr lang="fa-IR" dirty="0">
                <a:cs typeface="B Titr" pitchFamily="2" charset="-78"/>
              </a:rPr>
              <a:t>سپس همين فرايند را براي بدست آوردن كد پوسچر هاي گردن (</a:t>
            </a:r>
            <a:r>
              <a:rPr lang="en-US" dirty="0">
                <a:cs typeface="B Titr" pitchFamily="2" charset="-78"/>
              </a:rPr>
              <a:t>Neck</a:t>
            </a:r>
            <a:r>
              <a:rPr lang="fa-IR" dirty="0">
                <a:cs typeface="B Titr" pitchFamily="2" charset="-78"/>
              </a:rPr>
              <a:t>)، تنه (</a:t>
            </a:r>
            <a:r>
              <a:rPr lang="en-US" dirty="0">
                <a:cs typeface="B Titr" pitchFamily="2" charset="-78"/>
              </a:rPr>
              <a:t>Trunk</a:t>
            </a:r>
            <a:r>
              <a:rPr lang="fa-IR" dirty="0">
                <a:cs typeface="B Titr" pitchFamily="2" charset="-78"/>
              </a:rPr>
              <a:t>) و پاها (</a:t>
            </a:r>
            <a:r>
              <a:rPr lang="en-US" dirty="0">
                <a:cs typeface="B Titr" pitchFamily="2" charset="-78"/>
              </a:rPr>
              <a:t>Legs</a:t>
            </a:r>
            <a:r>
              <a:rPr lang="fa-IR" dirty="0">
                <a:cs typeface="B Titr" pitchFamily="2" charset="-78"/>
              </a:rPr>
              <a:t>) تكرار كند با اين تفاوت كه جداول گروه </a:t>
            </a:r>
            <a:r>
              <a:rPr lang="en-US" dirty="0">
                <a:cs typeface="B Titr" pitchFamily="2" charset="-78"/>
              </a:rPr>
              <a:t>B</a:t>
            </a:r>
            <a:r>
              <a:rPr lang="fa-IR" dirty="0">
                <a:cs typeface="B Titr" pitchFamily="2" charset="-78"/>
              </a:rPr>
              <a:t> را بكار ببرد(شكل 1). در نهايت كدهاي بدست آمده را در خانه هاي مربوطه از شكل 2 قرار دهد.</a:t>
            </a:r>
            <a:endParaRPr lang="en-US" dirty="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Effect transition="in" filter="diamond(in)">
                                      <p:cBhvr>
                                        <p:cTn id="14" dur="2000"/>
                                        <p:tgtEl>
                                          <p:spTgt spid="1024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animEffect transition="in" filter="diamond(in)">
                                      <p:cBhvr>
                                        <p:cTn id="19" dur="20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0" name="Picture 6" descr="Image037-001"/>
          <p:cNvPicPr>
            <a:picLocks noGrp="1" noChangeAspect="1" noChangeArrowheads="1"/>
          </p:cNvPicPr>
          <p:nvPr>
            <p:ph idx="1"/>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1928794" y="214290"/>
            <a:ext cx="4949841" cy="6458265"/>
          </a:xfr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2710"/>
                                        </p:tgtEl>
                                        <p:attrNameLst>
                                          <p:attrName>style.visibility</p:attrName>
                                        </p:attrNameLst>
                                      </p:cBhvr>
                                      <p:to>
                                        <p:strVal val="visible"/>
                                      </p:to>
                                    </p:set>
                                    <p:animEffect transition="in" filter="diamond(in)">
                                      <p:cBhvr>
                                        <p:cTn id="7" dur="20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6" name="Picture 6" descr="Image038-001"/>
          <p:cNvPicPr>
            <a:picLocks noGrp="1" noChangeAspect="1" noChangeArrowheads="1"/>
          </p:cNvPicPr>
          <p:nvPr>
            <p:ph sz="half" idx="1"/>
          </p:nvPr>
        </p:nvPicPr>
        <p:blipFill>
          <a:blip r:embed="rId2">
            <a:duotone>
              <a:schemeClr val="accent1">
                <a:shade val="45000"/>
                <a:satMod val="135000"/>
              </a:schemeClr>
              <a:prstClr val="white"/>
            </a:duotone>
          </a:blip>
          <a:srcRect/>
          <a:stretch>
            <a:fillRect/>
          </a:stretch>
        </p:blipFill>
        <p:spPr>
          <a:xfrm>
            <a:off x="1476375" y="188913"/>
            <a:ext cx="6048375" cy="3644900"/>
          </a:xfrm>
        </p:spPr>
      </p:pic>
      <p:pic>
        <p:nvPicPr>
          <p:cNvPr id="76809" name="Picture 9" descr="Image039-001"/>
          <p:cNvPicPr>
            <a:picLocks noGrp="1" noChangeAspect="1" noChangeArrowheads="1"/>
          </p:cNvPicPr>
          <p:nvPr>
            <p:ph sz="half" idx="2"/>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1476375" y="3860800"/>
            <a:ext cx="6121400" cy="2997200"/>
          </a:xfr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6806"/>
                                        </p:tgtEl>
                                        <p:attrNameLst>
                                          <p:attrName>style.visibility</p:attrName>
                                        </p:attrNameLst>
                                      </p:cBhvr>
                                      <p:to>
                                        <p:strVal val="visible"/>
                                      </p:to>
                                    </p:set>
                                    <p:animEffect transition="in" filter="diamond(in)">
                                      <p:cBhvr>
                                        <p:cTn id="7" dur="2000"/>
                                        <p:tgtEl>
                                          <p:spTgt spid="768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6809"/>
                                        </p:tgtEl>
                                        <p:attrNameLst>
                                          <p:attrName>style.visibility</p:attrName>
                                        </p:attrNameLst>
                                      </p:cBhvr>
                                      <p:to>
                                        <p:strVal val="visible"/>
                                      </p:to>
                                    </p:set>
                                    <p:animEffect transition="in" filter="diamond(in)">
                                      <p:cBhvr>
                                        <p:cTn id="12" dur="2000"/>
                                        <p:tgtEl>
                                          <p:spTgt spid="76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357166"/>
            <a:ext cx="7239000" cy="1143000"/>
          </a:xfrm>
        </p:spPr>
        <p:txBody>
          <a:bodyPr/>
          <a:lstStyle/>
          <a:p>
            <a:pPr algn="r" rtl="1" eaLnBrk="1" fontAlgn="auto" hangingPunct="1">
              <a:spcAft>
                <a:spcPts val="0"/>
              </a:spcAft>
              <a:defRPr/>
            </a:pPr>
            <a:r>
              <a:rPr lang="fa-IR" sz="4000" dirty="0" smtClean="0">
                <a:cs typeface="B Titr" pitchFamily="2" charset="-78"/>
              </a:rPr>
              <a:t>روش كار </a:t>
            </a:r>
            <a:r>
              <a:rPr lang="en-US" sz="4000" dirty="0" smtClean="0">
                <a:cs typeface="B Titr" pitchFamily="2" charset="-78"/>
              </a:rPr>
              <a:t>:</a:t>
            </a:r>
          </a:p>
        </p:txBody>
      </p:sp>
      <p:sp>
        <p:nvSpPr>
          <p:cNvPr id="23555" name="Rectangle 3"/>
          <p:cNvSpPr>
            <a:spLocks noGrp="1" noChangeArrowheads="1"/>
          </p:cNvSpPr>
          <p:nvPr>
            <p:ph idx="1"/>
          </p:nvPr>
        </p:nvSpPr>
        <p:spPr/>
        <p:txBody>
          <a:bodyPr/>
          <a:lstStyle/>
          <a:p>
            <a:pPr algn="r" rtl="1" eaLnBrk="1" hangingPunct="1"/>
            <a:r>
              <a:rPr lang="fa-IR" smtClean="0">
                <a:cs typeface="B Titr" pitchFamily="2" charset="-78"/>
              </a:rPr>
              <a:t> </a:t>
            </a:r>
            <a:r>
              <a:rPr lang="fa-IR" sz="3600" smtClean="0">
                <a:cs typeface="B Titr" pitchFamily="2" charset="-78"/>
              </a:rPr>
              <a:t>نمره هاي</a:t>
            </a:r>
            <a:r>
              <a:rPr lang="en-US" sz="3600" smtClean="0">
                <a:cs typeface="B Titr" pitchFamily="2" charset="-78"/>
              </a:rPr>
              <a:t> A </a:t>
            </a:r>
            <a:r>
              <a:rPr lang="fa-IR" sz="3600" smtClean="0">
                <a:cs typeface="B Titr" pitchFamily="2" charset="-78"/>
              </a:rPr>
              <a:t>و </a:t>
            </a:r>
            <a:r>
              <a:rPr lang="en-US" sz="3600" smtClean="0">
                <a:cs typeface="B Titr" pitchFamily="2" charset="-78"/>
              </a:rPr>
              <a:t>B</a:t>
            </a:r>
            <a:r>
              <a:rPr lang="fa-IR" sz="3600" smtClean="0">
                <a:cs typeface="B Titr" pitchFamily="2" charset="-78"/>
              </a:rPr>
              <a:t> بايستي در خانه هاي مربوطه از شكل 2 قرار گيرد و سپس با دو مقدار بكارگيري نيروي ماهيچه اي (</a:t>
            </a:r>
            <a:r>
              <a:rPr lang="en-US" sz="3600" smtClean="0">
                <a:cs typeface="B Titr" pitchFamily="2" charset="-78"/>
              </a:rPr>
              <a:t>Muscle Use</a:t>
            </a:r>
            <a:r>
              <a:rPr lang="fa-IR" sz="3600" smtClean="0">
                <a:cs typeface="B Titr" pitchFamily="2" charset="-78"/>
              </a:rPr>
              <a:t>) و نيرو (</a:t>
            </a:r>
            <a:r>
              <a:rPr lang="en-US" sz="3600" smtClean="0">
                <a:cs typeface="B Titr" pitchFamily="2" charset="-78"/>
              </a:rPr>
              <a:t>Force</a:t>
            </a:r>
            <a:r>
              <a:rPr lang="fa-IR" sz="3600" smtClean="0">
                <a:cs typeface="B Titr" pitchFamily="2" charset="-78"/>
              </a:rPr>
              <a:t>) تركيب شوند و به ترتيب نمره هاي </a:t>
            </a:r>
            <a:r>
              <a:rPr lang="en-US" sz="3600" smtClean="0">
                <a:cs typeface="B Titr" pitchFamily="2" charset="-78"/>
              </a:rPr>
              <a:t>C</a:t>
            </a:r>
            <a:r>
              <a:rPr lang="fa-IR" sz="3600" smtClean="0">
                <a:cs typeface="B Titr" pitchFamily="2" charset="-78"/>
              </a:rPr>
              <a:t> و </a:t>
            </a:r>
            <a:r>
              <a:rPr lang="en-US" sz="3600" smtClean="0">
                <a:cs typeface="B Titr" pitchFamily="2" charset="-78"/>
              </a:rPr>
              <a:t>D</a:t>
            </a:r>
            <a:r>
              <a:rPr lang="fa-IR" sz="3600" smtClean="0">
                <a:cs typeface="B Titr" pitchFamily="2" charset="-78"/>
              </a:rPr>
              <a:t> را مشخص نمايند.</a:t>
            </a:r>
            <a:r>
              <a:rPr lang="en-US" sz="3600" smtClean="0">
                <a:cs typeface="B Titr" pitchFamily="2" charset="-78"/>
              </a:rPr>
              <a:t> </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14"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p:txBody>
          <a:bodyPr/>
          <a:lstStyle/>
          <a:p>
            <a:pPr eaLnBrk="1" fontAlgn="auto" hangingPunct="1">
              <a:spcAft>
                <a:spcPts val="0"/>
              </a:spcAft>
              <a:defRPr/>
            </a:pPr>
            <a:endParaRPr lang="en-US"/>
          </a:p>
        </p:txBody>
      </p:sp>
      <p:pic>
        <p:nvPicPr>
          <p:cNvPr id="81926" name="Picture 6" descr="Image040-001"/>
          <p:cNvPicPr>
            <a:picLocks noGrp="1" noChangeAspect="1" noChangeArrowheads="1"/>
          </p:cNvPicPr>
          <p:nvPr>
            <p:ph idx="1"/>
          </p:nvPr>
        </p:nvPicPr>
        <p:blipFill>
          <a:blip r:embed="rId2">
            <a:duotone>
              <a:schemeClr val="accent1">
                <a:shade val="45000"/>
                <a:satMod val="135000"/>
              </a:schemeClr>
              <a:prstClr val="white"/>
            </a:duotone>
          </a:blip>
          <a:srcRect/>
          <a:stretch>
            <a:fillRect/>
          </a:stretch>
        </p:blipFill>
        <p:spPr>
          <a:xfrm>
            <a:off x="214282" y="0"/>
            <a:ext cx="7847013" cy="3316308"/>
          </a:xfrm>
        </p:spPr>
      </p:pic>
      <p:pic>
        <p:nvPicPr>
          <p:cNvPr id="4" name="Picture 6" descr="Image044-001"/>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214282" y="3357562"/>
            <a:ext cx="7858180" cy="3500438"/>
          </a:xfrm>
          <a:prstGeom prst="rect">
            <a:avLst/>
          </a:prstGeom>
          <a:noFill/>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diamond(in)">
                                      <p:cBhvr>
                                        <p:cTn id="7" dur="2000"/>
                                        <p:tgtEl>
                                          <p:spTgt spid="819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320040"/>
            <a:ext cx="7239000" cy="1143000"/>
          </a:xfrm>
        </p:spPr>
        <p:txBody>
          <a:bodyPr/>
          <a:lstStyle/>
          <a:p>
            <a:pPr algn="r" rtl="1" eaLnBrk="1" fontAlgn="auto" hangingPunct="1">
              <a:spcAft>
                <a:spcPts val="0"/>
              </a:spcAft>
              <a:defRPr/>
            </a:pPr>
            <a:r>
              <a:rPr lang="fa-IR" sz="2800" i="1" smtClean="0">
                <a:latin typeface="Arial" pitchFamily="34" charset="0"/>
                <a:cs typeface="Arial" pitchFamily="34" charset="0"/>
              </a:rPr>
              <a:t>عوامل</a:t>
            </a:r>
            <a:r>
              <a:rPr lang="en-US" sz="2800" i="1" dirty="0" smtClean="0">
                <a:latin typeface="Arial" pitchFamily="34" charset="0"/>
                <a:cs typeface="Arial" pitchFamily="34" charset="0"/>
              </a:rPr>
              <a:t> </a:t>
            </a:r>
            <a:r>
              <a:rPr lang="fa-IR" sz="2800" i="1" dirty="0" smtClean="0">
                <a:latin typeface="Arial" pitchFamily="34" charset="0"/>
                <a:cs typeface="Arial" pitchFamily="34" charset="0"/>
              </a:rPr>
              <a:t>زيان</a:t>
            </a:r>
            <a:r>
              <a:rPr lang="en-US" sz="2800" i="1" dirty="0" smtClean="0">
                <a:latin typeface="Arial" pitchFamily="34" charset="0"/>
                <a:cs typeface="Arial" pitchFamily="34" charset="0"/>
              </a:rPr>
              <a:t> </a:t>
            </a:r>
            <a:r>
              <a:rPr lang="fa-IR" sz="2800" i="1" dirty="0" smtClean="0">
                <a:latin typeface="Arial" pitchFamily="34" charset="0"/>
                <a:cs typeface="Arial" pitchFamily="34" charset="0"/>
              </a:rPr>
              <a:t>آور</a:t>
            </a:r>
            <a:r>
              <a:rPr lang="en-US" sz="2800" i="1" dirty="0" smtClean="0">
                <a:latin typeface="Arial" pitchFamily="34" charset="0"/>
                <a:cs typeface="Arial" pitchFamily="34" charset="0"/>
              </a:rPr>
              <a:t> </a:t>
            </a:r>
            <a:r>
              <a:rPr lang="fa-IR" sz="2800" i="1" dirty="0" smtClean="0">
                <a:latin typeface="Arial" pitchFamily="34" charset="0"/>
                <a:cs typeface="Arial" pitchFamily="34" charset="0"/>
              </a:rPr>
              <a:t>محيط</a:t>
            </a:r>
            <a:r>
              <a:rPr lang="en-US" sz="2800" i="1" dirty="0" smtClean="0">
                <a:latin typeface="Arial" pitchFamily="34" charset="0"/>
                <a:cs typeface="Arial" pitchFamily="34" charset="0"/>
              </a:rPr>
              <a:t> </a:t>
            </a:r>
            <a:r>
              <a:rPr lang="fa-IR" sz="2800" i="1" dirty="0" smtClean="0">
                <a:latin typeface="Arial" pitchFamily="34" charset="0"/>
                <a:cs typeface="Arial" pitchFamily="34" charset="0"/>
              </a:rPr>
              <a:t>کار</a:t>
            </a:r>
            <a:endParaRPr lang="en-US" sz="2800" i="1" dirty="0" smtClean="0">
              <a:latin typeface="Arial" pitchFamily="34" charset="0"/>
              <a:cs typeface="Arial" pitchFamily="34" charset="0"/>
            </a:endParaRPr>
          </a:p>
        </p:txBody>
      </p:sp>
      <p:sp>
        <p:nvSpPr>
          <p:cNvPr id="92163" name="Rectangle 3" descr="Rectangle: Click to edit Master text styles&#10;Second level&#10;Third level&#10;Fourth level&#10;Fifth level"/>
          <p:cNvSpPr>
            <a:spLocks noGrp="1" noChangeArrowheads="1"/>
          </p:cNvSpPr>
          <p:nvPr>
            <p:ph idx="1"/>
          </p:nvPr>
        </p:nvSpPr>
        <p:spPr>
          <a:xfrm>
            <a:off x="609600" y="1905000"/>
            <a:ext cx="6605588" cy="4191000"/>
          </a:xfrm>
        </p:spPr>
        <p:txBody>
          <a:bodyPr/>
          <a:lstStyle/>
          <a:p>
            <a:pPr marL="609600" indent="-609600" algn="r" rtl="1" eaLnBrk="1" hangingPunct="1">
              <a:buFont typeface="Wingdings" pitchFamily="2" charset="2"/>
              <a:buChar char="ü"/>
            </a:pPr>
            <a:r>
              <a:rPr lang="fa-IR" sz="2800" b="1" smtClean="0">
                <a:latin typeface="Arial" pitchFamily="34" charset="0"/>
                <a:cs typeface="Arial" pitchFamily="34" charset="0"/>
              </a:rPr>
              <a:t>عوامل</a:t>
            </a:r>
            <a:r>
              <a:rPr lang="en-US" sz="2800" b="1" smtClean="0">
                <a:latin typeface="Arial" pitchFamily="34" charset="0"/>
                <a:cs typeface="Arial" pitchFamily="34" charset="0"/>
              </a:rPr>
              <a:t> </a:t>
            </a:r>
            <a:r>
              <a:rPr lang="fa-IR" sz="2800" b="1" smtClean="0">
                <a:latin typeface="Arial" pitchFamily="34" charset="0"/>
                <a:cs typeface="Arial" pitchFamily="34" charset="0"/>
              </a:rPr>
              <a:t>فيزيکي</a:t>
            </a:r>
            <a:endParaRPr lang="en-US" sz="2800" b="1" smtClean="0">
              <a:latin typeface="Arial" pitchFamily="34" charset="0"/>
              <a:cs typeface="Arial" pitchFamily="34" charset="0"/>
            </a:endParaRPr>
          </a:p>
          <a:p>
            <a:pPr marL="609600" indent="-609600" algn="r" rtl="1" eaLnBrk="1" hangingPunct="1">
              <a:buFont typeface="Wingdings" pitchFamily="2" charset="2"/>
              <a:buChar char="ü"/>
            </a:pPr>
            <a:r>
              <a:rPr lang="fa-IR" sz="2800" b="1" smtClean="0">
                <a:latin typeface="Arial" pitchFamily="34" charset="0"/>
                <a:cs typeface="Arial" pitchFamily="34" charset="0"/>
              </a:rPr>
              <a:t>عوامل</a:t>
            </a:r>
            <a:r>
              <a:rPr lang="en-US" sz="2800" b="1" smtClean="0">
                <a:latin typeface="Arial" pitchFamily="34" charset="0"/>
                <a:cs typeface="Arial" pitchFamily="34" charset="0"/>
              </a:rPr>
              <a:t> </a:t>
            </a:r>
            <a:r>
              <a:rPr lang="fa-IR" sz="2800" b="1" smtClean="0">
                <a:latin typeface="Arial" pitchFamily="34" charset="0"/>
                <a:cs typeface="Arial" pitchFamily="34" charset="0"/>
              </a:rPr>
              <a:t>شيميائي</a:t>
            </a:r>
            <a:r>
              <a:rPr lang="en-US" sz="2800" b="1" smtClean="0">
                <a:latin typeface="Arial" pitchFamily="34" charset="0"/>
                <a:cs typeface="Arial" pitchFamily="34" charset="0"/>
              </a:rPr>
              <a:t>   </a:t>
            </a:r>
          </a:p>
          <a:p>
            <a:pPr marL="609600" indent="-609600" algn="r" rtl="1" eaLnBrk="1" hangingPunct="1">
              <a:buFont typeface="Wingdings" pitchFamily="2" charset="2"/>
              <a:buChar char="ü"/>
            </a:pPr>
            <a:r>
              <a:rPr lang="ar-SA" sz="2800" b="1" smtClean="0">
                <a:latin typeface="Arial" pitchFamily="34" charset="0"/>
                <a:cs typeface="Arial" pitchFamily="34" charset="0"/>
              </a:rPr>
              <a:t>عوامل</a:t>
            </a:r>
            <a:r>
              <a:rPr lang="en-US" sz="2800" b="1" smtClean="0">
                <a:latin typeface="Arial" pitchFamily="34" charset="0"/>
                <a:cs typeface="Arial" pitchFamily="34" charset="0"/>
              </a:rPr>
              <a:t> </a:t>
            </a:r>
            <a:r>
              <a:rPr lang="fa-IR" sz="2800" b="1" smtClean="0">
                <a:latin typeface="Arial" pitchFamily="34" charset="0"/>
                <a:cs typeface="Arial" pitchFamily="34" charset="0"/>
              </a:rPr>
              <a:t> مکانیکی وارگونومی</a:t>
            </a:r>
            <a:endParaRPr lang="en-US" sz="2800" b="1" smtClean="0">
              <a:latin typeface="Arial" pitchFamily="34" charset="0"/>
              <a:cs typeface="Arial" pitchFamily="34" charset="0"/>
            </a:endParaRPr>
          </a:p>
          <a:p>
            <a:pPr marL="609600" indent="-609600" algn="r" rtl="1" eaLnBrk="1" hangingPunct="1">
              <a:buFont typeface="Wingdings" pitchFamily="2" charset="2"/>
              <a:buChar char="ü"/>
            </a:pPr>
            <a:r>
              <a:rPr lang="fa-IR" sz="2800" b="1" smtClean="0">
                <a:latin typeface="Arial" pitchFamily="34" charset="0"/>
                <a:cs typeface="Arial" pitchFamily="34" charset="0"/>
              </a:rPr>
              <a:t>عوامل</a:t>
            </a:r>
            <a:r>
              <a:rPr lang="en-US" sz="2800" b="1" smtClean="0">
                <a:latin typeface="Arial" pitchFamily="34" charset="0"/>
                <a:cs typeface="Arial" pitchFamily="34" charset="0"/>
              </a:rPr>
              <a:t> </a:t>
            </a:r>
            <a:r>
              <a:rPr lang="fa-IR" sz="2800" b="1" smtClean="0">
                <a:latin typeface="Arial" pitchFamily="34" charset="0"/>
                <a:cs typeface="Arial" pitchFamily="34" charset="0"/>
              </a:rPr>
              <a:t>رواني</a:t>
            </a:r>
            <a:r>
              <a:rPr lang="en-US" sz="2800" b="1" smtClean="0">
                <a:latin typeface="Arial" pitchFamily="34" charset="0"/>
                <a:cs typeface="Arial" pitchFamily="34" charset="0"/>
              </a:rPr>
              <a:t> </a:t>
            </a:r>
          </a:p>
          <a:p>
            <a:pPr marL="609600" indent="-609600" algn="r" rtl="1" eaLnBrk="1" hangingPunct="1">
              <a:buFont typeface="Wingdings" pitchFamily="2" charset="2"/>
              <a:buChar char="ü"/>
            </a:pPr>
            <a:r>
              <a:rPr lang="fa-IR" sz="2800" b="1" smtClean="0">
                <a:latin typeface="Arial" pitchFamily="34" charset="0"/>
                <a:cs typeface="Arial" pitchFamily="34" charset="0"/>
              </a:rPr>
              <a:t>عوامل</a:t>
            </a:r>
            <a:r>
              <a:rPr lang="en-US" sz="2800" b="1" smtClean="0">
                <a:latin typeface="Arial" pitchFamily="34" charset="0"/>
                <a:cs typeface="Arial" pitchFamily="34" charset="0"/>
              </a:rPr>
              <a:t> </a:t>
            </a:r>
            <a:r>
              <a:rPr lang="fa-IR" sz="2800" b="1" smtClean="0">
                <a:latin typeface="Arial" pitchFamily="34" charset="0"/>
                <a:cs typeface="Arial" pitchFamily="34" charset="0"/>
              </a:rPr>
              <a:t>بيولو</a:t>
            </a:r>
            <a:r>
              <a:rPr lang="en-US" sz="2800" b="1" smtClean="0">
                <a:latin typeface="Arial" pitchFamily="34" charset="0"/>
                <a:cs typeface="Arial" pitchFamily="34" charset="0"/>
              </a:rPr>
              <a:t>‍‍</a:t>
            </a:r>
            <a:r>
              <a:rPr lang="fa-IR" sz="2800" b="1" smtClean="0">
                <a:latin typeface="Arial" pitchFamily="34" charset="0"/>
                <a:cs typeface="Arial" pitchFamily="34" charset="0"/>
              </a:rPr>
              <a:t>ژيکي</a:t>
            </a:r>
            <a:endParaRPr lang="en-US" sz="2800" b="1" smtClean="0">
              <a:latin typeface="Arial" pitchFamily="34" charset="0"/>
              <a:cs typeface="Arial"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randombar(horizontal)">
                                      <p:cBhvr>
                                        <p:cTn id="7" dur="600">
                                          <p:stCondLst>
                                            <p:cond delay="0"/>
                                          </p:stCondLst>
                                        </p:cTn>
                                        <p:tgtEl>
                                          <p:spTgt spid="92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2163">
                                            <p:txEl>
                                              <p:pRg st="0" end="0"/>
                                            </p:txEl>
                                          </p:spTgt>
                                        </p:tgtEl>
                                        <p:attrNameLst>
                                          <p:attrName>style.visibility</p:attrName>
                                        </p:attrNameLst>
                                      </p:cBhvr>
                                      <p:to>
                                        <p:strVal val="visible"/>
                                      </p:to>
                                    </p:set>
                                    <p:animEffect transition="in" filter="randombar(horizontal)">
                                      <p:cBhvr>
                                        <p:cTn id="12" dur="500"/>
                                        <p:tgtEl>
                                          <p:spTgt spid="921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2163">
                                            <p:txEl>
                                              <p:pRg st="1" end="1"/>
                                            </p:txEl>
                                          </p:spTgt>
                                        </p:tgtEl>
                                        <p:attrNameLst>
                                          <p:attrName>style.visibility</p:attrName>
                                        </p:attrNameLst>
                                      </p:cBhvr>
                                      <p:to>
                                        <p:strVal val="visible"/>
                                      </p:to>
                                    </p:set>
                                    <p:animEffect transition="in" filter="randombar(horizontal)">
                                      <p:cBhvr>
                                        <p:cTn id="17" dur="500"/>
                                        <p:tgtEl>
                                          <p:spTgt spid="921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2163">
                                            <p:txEl>
                                              <p:pRg st="2" end="2"/>
                                            </p:txEl>
                                          </p:spTgt>
                                        </p:tgtEl>
                                        <p:attrNameLst>
                                          <p:attrName>style.visibility</p:attrName>
                                        </p:attrNameLst>
                                      </p:cBhvr>
                                      <p:to>
                                        <p:strVal val="visible"/>
                                      </p:to>
                                    </p:set>
                                    <p:animEffect transition="in" filter="randombar(horizontal)">
                                      <p:cBhvr>
                                        <p:cTn id="22" dur="500"/>
                                        <p:tgtEl>
                                          <p:spTgt spid="9216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2163">
                                            <p:txEl>
                                              <p:pRg st="3" end="3"/>
                                            </p:txEl>
                                          </p:spTgt>
                                        </p:tgtEl>
                                        <p:attrNameLst>
                                          <p:attrName>style.visibility</p:attrName>
                                        </p:attrNameLst>
                                      </p:cBhvr>
                                      <p:to>
                                        <p:strVal val="visible"/>
                                      </p:to>
                                    </p:set>
                                    <p:animEffect transition="in" filter="randombar(horizontal)">
                                      <p:cBhvr>
                                        <p:cTn id="27" dur="500"/>
                                        <p:tgtEl>
                                          <p:spTgt spid="9216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2163">
                                            <p:txEl>
                                              <p:pRg st="4" end="4"/>
                                            </p:txEl>
                                          </p:spTgt>
                                        </p:tgtEl>
                                        <p:attrNameLst>
                                          <p:attrName>style.visibility</p:attrName>
                                        </p:attrNameLst>
                                      </p:cBhvr>
                                      <p:to>
                                        <p:strVal val="visible"/>
                                      </p:to>
                                    </p:set>
                                    <p:animEffect transition="in" filter="randombar(horizontal)">
                                      <p:cBhvr>
                                        <p:cTn id="32" dur="500"/>
                                        <p:tgtEl>
                                          <p:spTgt spid="92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8" name="Picture 6" descr="Image042-001"/>
          <p:cNvPicPr>
            <a:picLocks noGrp="1" noChangeAspect="1" noChangeArrowheads="1"/>
          </p:cNvPicPr>
          <p:nvPr>
            <p:ph idx="1"/>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214282" y="630348"/>
            <a:ext cx="7643866" cy="5846629"/>
          </a:xfr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758"/>
                                        </p:tgtEl>
                                        <p:attrNameLst>
                                          <p:attrName>style.visibility</p:attrName>
                                        </p:attrNameLst>
                                      </p:cBhvr>
                                      <p:to>
                                        <p:strVal val="visible"/>
                                      </p:to>
                                    </p:set>
                                    <p:anim calcmode="lin" valueType="num">
                                      <p:cBhvr additive="base">
                                        <p:cTn id="7" dur="500" fill="hold"/>
                                        <p:tgtEl>
                                          <p:spTgt spid="74758"/>
                                        </p:tgtEl>
                                        <p:attrNameLst>
                                          <p:attrName>ppt_x</p:attrName>
                                        </p:attrNameLst>
                                      </p:cBhvr>
                                      <p:tavLst>
                                        <p:tav tm="0">
                                          <p:val>
                                            <p:strVal val="#ppt_x"/>
                                          </p:val>
                                        </p:tav>
                                        <p:tav tm="100000">
                                          <p:val>
                                            <p:strVal val="#ppt_x"/>
                                          </p:val>
                                        </p:tav>
                                      </p:tavLst>
                                    </p:anim>
                                    <p:anim calcmode="lin" valueType="num">
                                      <p:cBhvr additive="base">
                                        <p:cTn id="8" dur="500" fill="hold"/>
                                        <p:tgtEl>
                                          <p:spTgt spid="747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algn="r" rtl="1" eaLnBrk="1" fontAlgn="auto" hangingPunct="1">
              <a:spcAft>
                <a:spcPts val="0"/>
              </a:spcAft>
              <a:defRPr/>
            </a:pPr>
            <a:r>
              <a:rPr lang="fa-IR" sz="4000" i="1" dirty="0" smtClean="0">
                <a:cs typeface="B Titr" pitchFamily="2" charset="-78"/>
              </a:rPr>
              <a:t>روش كار </a:t>
            </a:r>
            <a:r>
              <a:rPr lang="en-US" sz="4000" i="1" dirty="0" smtClean="0">
                <a:cs typeface="B Titr" pitchFamily="2" charset="-78"/>
              </a:rPr>
              <a:t>:</a:t>
            </a:r>
          </a:p>
        </p:txBody>
      </p:sp>
      <p:sp>
        <p:nvSpPr>
          <p:cNvPr id="24579" name="Rectangle 3"/>
          <p:cNvSpPr>
            <a:spLocks noGrp="1" noChangeArrowheads="1"/>
          </p:cNvSpPr>
          <p:nvPr>
            <p:ph idx="1"/>
          </p:nvPr>
        </p:nvSpPr>
        <p:spPr/>
        <p:txBody>
          <a:bodyPr/>
          <a:lstStyle/>
          <a:p>
            <a:pPr algn="r" rtl="1" eaLnBrk="1" hangingPunct="1"/>
            <a:r>
              <a:rPr lang="fa-IR" sz="2800" smtClean="0">
                <a:cs typeface="B Titr" pitchFamily="2" charset="-78"/>
              </a:rPr>
              <a:t> حال براي بدست آوردن نمره نهايي (</a:t>
            </a:r>
            <a:r>
              <a:rPr lang="en-US" sz="2800" smtClean="0">
                <a:cs typeface="B Titr" pitchFamily="2" charset="-78"/>
              </a:rPr>
              <a:t>Grand Score</a:t>
            </a:r>
            <a:r>
              <a:rPr lang="fa-IR" sz="2800" smtClean="0">
                <a:cs typeface="B Titr" pitchFamily="2" charset="-78"/>
              </a:rPr>
              <a:t>) بايستي نمره هاي</a:t>
            </a:r>
            <a:r>
              <a:rPr lang="en-US" sz="2800" smtClean="0">
                <a:cs typeface="B Titr" pitchFamily="2" charset="-78"/>
              </a:rPr>
              <a:t> C</a:t>
            </a:r>
            <a:r>
              <a:rPr lang="fa-IR" sz="2800" smtClean="0">
                <a:cs typeface="B Titr" pitchFamily="2" charset="-78"/>
              </a:rPr>
              <a:t>و </a:t>
            </a:r>
            <a:r>
              <a:rPr lang="en-US" sz="2800" smtClean="0">
                <a:cs typeface="B Titr" pitchFamily="2" charset="-78"/>
              </a:rPr>
              <a:t>D</a:t>
            </a:r>
            <a:r>
              <a:rPr lang="fa-IR" sz="2800" smtClean="0">
                <a:cs typeface="B Titr" pitchFamily="2" charset="-78"/>
              </a:rPr>
              <a:t> را با استفاده از شكل 5 تركيب نمود. اين نمره نهايي ميزان احتمال خطر را نشان مي دهد و بايستي توسط درجات عملكرد (</a:t>
            </a:r>
            <a:r>
              <a:rPr lang="en-US" sz="2800" smtClean="0">
                <a:cs typeface="B Titr" pitchFamily="2" charset="-78"/>
              </a:rPr>
              <a:t>Action Level</a:t>
            </a:r>
            <a:r>
              <a:rPr lang="fa-IR" sz="2800" smtClean="0">
                <a:cs typeface="B Titr" pitchFamily="2" charset="-78"/>
              </a:rPr>
              <a:t>) توصيه شده در زير جدول </a:t>
            </a:r>
            <a:r>
              <a:rPr lang="en-US" sz="2800" smtClean="0">
                <a:cs typeface="B Titr" pitchFamily="2" charset="-78"/>
              </a:rPr>
              <a:t>C</a:t>
            </a:r>
            <a:r>
              <a:rPr lang="fa-IR" sz="2800" smtClean="0">
                <a:cs typeface="B Titr" pitchFamily="2" charset="-78"/>
              </a:rPr>
              <a:t> پايين شكل 5 مورد ارزيابي قرار گيرد</a:t>
            </a:r>
            <a:r>
              <a:rPr lang="en-US" sz="2800" smtClean="0">
                <a:cs typeface="B Titr" pitchFamily="2" charset="-78"/>
              </a:rPr>
              <a:t> </a:t>
            </a:r>
            <a:r>
              <a:rPr lang="fa-IR" sz="2800" smtClean="0">
                <a:cs typeface="B Titr" pitchFamily="2" charset="-78"/>
              </a:rPr>
              <a:t>.</a:t>
            </a:r>
            <a:endParaRPr lang="en-US" sz="2800"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14"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4" name="Picture 6" descr="Image043-001"/>
          <p:cNvPicPr>
            <a:picLocks noGrp="1" noChangeAspect="1" noChangeArrowheads="1"/>
          </p:cNvPicPr>
          <p:nvPr>
            <p:ph idx="1"/>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285720" y="785794"/>
            <a:ext cx="7058025" cy="5688012"/>
          </a:xfr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3974"/>
                                        </p:tgtEl>
                                        <p:attrNameLst>
                                          <p:attrName>style.visibility</p:attrName>
                                        </p:attrNameLst>
                                      </p:cBhvr>
                                      <p:to>
                                        <p:strVal val="visible"/>
                                      </p:to>
                                    </p:set>
                                    <p:animEffect transition="in" filter="diamond(in)">
                                      <p:cBhvr>
                                        <p:cTn id="7" dur="2000"/>
                                        <p:tgtEl>
                                          <p:spTgt spid="8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1143000"/>
          </a:xfrm>
        </p:spPr>
        <p:txBody>
          <a:bodyPr/>
          <a:lstStyle/>
          <a:p>
            <a:pPr algn="r" rtl="1" eaLnBrk="1" fontAlgn="auto" hangingPunct="1">
              <a:spcAft>
                <a:spcPts val="0"/>
              </a:spcAft>
              <a:defRPr/>
            </a:pPr>
            <a:r>
              <a:rPr lang="fa-IR" sz="4000" i="1" dirty="0" smtClean="0">
                <a:cs typeface="B Titr" pitchFamily="2" charset="-78"/>
              </a:rPr>
              <a:t>روش كار </a:t>
            </a:r>
            <a:r>
              <a:rPr lang="en-US" sz="4000" i="1" dirty="0" smtClean="0">
                <a:cs typeface="B Titr" pitchFamily="2" charset="-78"/>
              </a:rPr>
              <a:t>:</a:t>
            </a:r>
          </a:p>
        </p:txBody>
      </p:sp>
      <p:sp>
        <p:nvSpPr>
          <p:cNvPr id="27651" name="Rectangle 3"/>
          <p:cNvSpPr>
            <a:spLocks noGrp="1" noChangeArrowheads="1"/>
          </p:cNvSpPr>
          <p:nvPr>
            <p:ph idx="1"/>
          </p:nvPr>
        </p:nvSpPr>
        <p:spPr/>
        <p:txBody>
          <a:bodyPr>
            <a:normAutofit fontScale="92500" lnSpcReduction="20000"/>
          </a:bodyPr>
          <a:lstStyle/>
          <a:p>
            <a:pPr marL="514350" indent="-514350" algn="r" rtl="1" eaLnBrk="1" fontAlgn="auto" hangingPunct="1">
              <a:spcAft>
                <a:spcPts val="0"/>
              </a:spcAft>
              <a:buFont typeface="Wingdings 2"/>
              <a:buNone/>
              <a:defRPr/>
            </a:pPr>
            <a:r>
              <a:rPr lang="fa-IR" sz="2800" dirty="0">
                <a:cs typeface="B Titr" pitchFamily="2" charset="-78"/>
              </a:rPr>
              <a:t> نمره نهايی در چهار محدوده کاری مطرح می شود که تفسيرآنها به اين صورت می باشد:  </a:t>
            </a:r>
          </a:p>
          <a:p>
            <a:pPr marL="514350" indent="-514350" algn="r" rtl="1" eaLnBrk="1" fontAlgn="auto" hangingPunct="1">
              <a:spcAft>
                <a:spcPts val="0"/>
              </a:spcAft>
              <a:buFont typeface="Wingdings 2"/>
              <a:buNone/>
              <a:defRPr/>
            </a:pPr>
            <a:r>
              <a:rPr lang="fa-IR" sz="2800" b="1" dirty="0">
                <a:cs typeface="B Titr" pitchFamily="2" charset="-78"/>
              </a:rPr>
              <a:t>محدوده كاري اول:</a:t>
            </a:r>
            <a:r>
              <a:rPr lang="fa-IR" sz="2800" dirty="0">
                <a:cs typeface="B Titr" pitchFamily="2" charset="-78"/>
              </a:rPr>
              <a:t> عدد 1 يا 2 نشان مي دهد كه پوسچر در صورتي كه براي مدت طولاني تكرار نشود يا در آن حالت باقي نماند قابل قبول مي باشد.</a:t>
            </a:r>
            <a:endParaRPr lang="fa-IR" sz="2800" b="1" dirty="0">
              <a:cs typeface="B Titr" pitchFamily="2" charset="-78"/>
            </a:endParaRPr>
          </a:p>
          <a:p>
            <a:pPr marL="514350" indent="-514350" algn="r" rtl="1" eaLnBrk="1" fontAlgn="auto" hangingPunct="1">
              <a:spcAft>
                <a:spcPts val="0"/>
              </a:spcAft>
              <a:buFont typeface="Wingdings 2"/>
              <a:buNone/>
              <a:defRPr/>
            </a:pPr>
            <a:r>
              <a:rPr lang="fa-IR" sz="2800" b="1" dirty="0">
                <a:cs typeface="B Titr" pitchFamily="2" charset="-78"/>
              </a:rPr>
              <a:t>محدوده كاري دوم:</a:t>
            </a:r>
            <a:r>
              <a:rPr lang="fa-IR" sz="2800" dirty="0">
                <a:cs typeface="B Titr" pitchFamily="2" charset="-78"/>
              </a:rPr>
              <a:t> عدد 3 يا 4 نشان مي دهد كه مي بايستي تحقيقات دقيق و بيشتري بر روي پوسچر صورت بگيرد و احتمالا تغييراتي نيز لازم است.</a:t>
            </a:r>
            <a:endParaRPr lang="fa-IR" sz="2800" b="1" dirty="0">
              <a:cs typeface="B Titr" pitchFamily="2" charset="-78"/>
            </a:endParaRPr>
          </a:p>
          <a:p>
            <a:pPr marL="514350" indent="-514350" algn="r" rtl="1" eaLnBrk="1" fontAlgn="auto" hangingPunct="1">
              <a:spcAft>
                <a:spcPts val="0"/>
              </a:spcAft>
              <a:buFont typeface="Wingdings 2"/>
              <a:buNone/>
              <a:defRPr/>
            </a:pPr>
            <a:r>
              <a:rPr lang="fa-IR" sz="2800" b="1" dirty="0">
                <a:cs typeface="B Titr" pitchFamily="2" charset="-78"/>
              </a:rPr>
              <a:t>محدوده كاري سوم:</a:t>
            </a:r>
            <a:r>
              <a:rPr lang="fa-IR" sz="2800" dirty="0">
                <a:cs typeface="B Titr" pitchFamily="2" charset="-78"/>
              </a:rPr>
              <a:t> عدد 5 يا 6 نشان مي دهد كه مي بايستي به زودي تغييرات و اصلاحات و نيز تحقيقات دقيق تر صورت بگيرد.</a:t>
            </a:r>
            <a:endParaRPr lang="fa-IR" sz="2800" b="1" dirty="0">
              <a:cs typeface="B Titr" pitchFamily="2" charset="-78"/>
            </a:endParaRPr>
          </a:p>
          <a:p>
            <a:pPr marL="514350" indent="-514350" algn="r" rtl="1" eaLnBrk="1" fontAlgn="auto" hangingPunct="1">
              <a:spcAft>
                <a:spcPts val="0"/>
              </a:spcAft>
              <a:buFont typeface="Wingdings 2"/>
              <a:buNone/>
              <a:defRPr/>
            </a:pPr>
            <a:r>
              <a:rPr lang="fa-IR" sz="2800" b="1" dirty="0">
                <a:cs typeface="B Titr" pitchFamily="2" charset="-78"/>
              </a:rPr>
              <a:t>محدوده كاري چهارم:</a:t>
            </a:r>
            <a:r>
              <a:rPr lang="fa-IR" sz="2800" dirty="0">
                <a:cs typeface="B Titr" pitchFamily="2" charset="-78"/>
              </a:rPr>
              <a:t> اعداد 7 يا بيشتر نشان مي دهد كه مي بايستي سريعا تغييرات و اصلاحات به همراه تحقيقات دقيق تر صورت پذيرد.</a:t>
            </a:r>
            <a:endParaRPr lang="en-US" sz="2800" dirty="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14" dur="500"/>
                                        <p:tgtEl>
                                          <p:spTgt spid="2765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19" dur="500"/>
                                        <p:tgtEl>
                                          <p:spTgt spid="2765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24" dur="500"/>
                                        <p:tgtEl>
                                          <p:spTgt spid="2765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29" dur="500"/>
                                        <p:tgtEl>
                                          <p:spTgt spid="2765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7651">
                                            <p:txEl>
                                              <p:pRg st="4" end="4"/>
                                            </p:txEl>
                                          </p:spTgt>
                                        </p:tgtEl>
                                        <p:attrNameLst>
                                          <p:attrName>style.visibility</p:attrName>
                                        </p:attrNameLst>
                                      </p:cBhvr>
                                      <p:to>
                                        <p:strVal val="visible"/>
                                      </p:to>
                                    </p:set>
                                    <p:animEffect transition="in" filter="blinds(horizontal)">
                                      <p:cBhvr>
                                        <p:cTn id="34"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0" y="428604"/>
            <a:ext cx="9144000" cy="923330"/>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rtl="1" fontAlgn="auto">
              <a:spcBef>
                <a:spcPts val="0"/>
              </a:spcBef>
              <a:spcAft>
                <a:spcPts val="0"/>
              </a:spcAft>
              <a:defRPr/>
            </a:pPr>
            <a:r>
              <a:rPr lang="fa-IR" sz="5400" b="1" spc="150" dirty="0">
                <a:ln w="11430"/>
                <a:solidFill>
                  <a:srgbClr val="F8F8F8"/>
                </a:solidFill>
                <a:effectLst>
                  <a:glow rad="228600">
                    <a:schemeClr val="accent2">
                      <a:lumMod val="60000"/>
                      <a:lumOff val="40000"/>
                      <a:alpha val="40000"/>
                    </a:schemeClr>
                  </a:glow>
                  <a:outerShdw blurRad="25400" algn="tl" rotWithShape="0">
                    <a:srgbClr val="000000">
                      <a:alpha val="43000"/>
                    </a:srgbClr>
                  </a:outerShdw>
                </a:effectLst>
                <a:latin typeface="+mj-lt"/>
                <a:ea typeface="+mj-ea"/>
                <a:cs typeface="B Titr" pitchFamily="2" charset="-78"/>
              </a:rPr>
              <a:t>زندگي نشان زنده بودن است </a:t>
            </a:r>
          </a:p>
        </p:txBody>
      </p:sp>
      <p:sp>
        <p:nvSpPr>
          <p:cNvPr id="4" name="TextBox 3"/>
          <p:cNvSpPr txBox="1"/>
          <p:nvPr/>
        </p:nvSpPr>
        <p:spPr>
          <a:xfrm>
            <a:off x="2500298" y="3571876"/>
            <a:ext cx="4000528" cy="2646878"/>
          </a:xfrm>
          <a:prstGeom prst="rect">
            <a:avLst/>
          </a:prstGeom>
          <a:noFill/>
        </p:spPr>
        <p:txBody>
          <a:bodyPr rtlCol="1">
            <a:spAutoFit/>
          </a:bodyPr>
          <a:lstStyle/>
          <a:p>
            <a:pPr algn="r" rtl="1" fontAlgn="auto">
              <a:spcBef>
                <a:spcPts val="0"/>
              </a:spcBef>
              <a:spcAft>
                <a:spcPts val="0"/>
              </a:spcAft>
              <a:defRPr/>
            </a:pPr>
            <a:r>
              <a:rPr lang="fa-IR" sz="16600" dirty="0">
                <a:ln w="10160">
                  <a:solidFill>
                    <a:schemeClr val="accent1"/>
                  </a:solidFill>
                  <a:prstDash val="solid"/>
                </a:ln>
                <a:solidFill>
                  <a:srgbClr val="FFFFFF"/>
                </a:solidFill>
                <a:effectLst>
                  <a:glow rad="101600">
                    <a:schemeClr val="accent2">
                      <a:lumMod val="60000"/>
                      <a:lumOff val="40000"/>
                      <a:alpha val="60000"/>
                    </a:schemeClr>
                  </a:glow>
                  <a:outerShdw blurRad="38100" dist="32000" dir="5400000" algn="tl">
                    <a:srgbClr val="000000">
                      <a:alpha val="30000"/>
                    </a:srgbClr>
                  </a:outerShdw>
                </a:effectLst>
                <a:latin typeface="IranNastaliq" pitchFamily="18" charset="0"/>
                <a:cs typeface="IranNastaliq" pitchFamily="18" charset="0"/>
              </a:rPr>
              <a:t>خسته نباشید</a:t>
            </a:r>
          </a:p>
        </p:txBody>
      </p:sp>
      <p:sp>
        <p:nvSpPr>
          <p:cNvPr id="5" name="Rectangle 4"/>
          <p:cNvSpPr/>
          <p:nvPr/>
        </p:nvSpPr>
        <p:spPr>
          <a:xfrm>
            <a:off x="1714500" y="1500188"/>
            <a:ext cx="5857875" cy="923925"/>
          </a:xfrm>
          <a:prstGeom prst="rect">
            <a:avLst/>
          </a:prstGeom>
        </p:spPr>
        <p:txBody>
          <a:bodyPr>
            <a:spAutoFit/>
          </a:bodyPr>
          <a:lstStyle/>
          <a:p>
            <a:pPr algn="ctr" rtl="1" fontAlgn="auto">
              <a:spcBef>
                <a:spcPts val="0"/>
              </a:spcBef>
              <a:spcAft>
                <a:spcPts val="0"/>
              </a:spcAft>
              <a:defRPr/>
            </a:pPr>
            <a:r>
              <a:rPr lang="fa-IR" sz="5400" b="1" spc="150" dirty="0">
                <a:ln w="11430"/>
                <a:solidFill>
                  <a:srgbClr val="F8F8F8"/>
                </a:solidFill>
                <a:effectLst>
                  <a:glow rad="228600">
                    <a:schemeClr val="accent2">
                      <a:lumMod val="60000"/>
                      <a:lumOff val="40000"/>
                      <a:alpha val="40000"/>
                    </a:schemeClr>
                  </a:glow>
                  <a:outerShdw blurRad="25400" algn="tl" rotWithShape="0">
                    <a:srgbClr val="000000">
                      <a:alpha val="43000"/>
                    </a:srgbClr>
                  </a:outerShdw>
                </a:effectLst>
                <a:latin typeface="+mn-lt"/>
                <a:cs typeface="B Titr" pitchFamily="2" charset="-78"/>
              </a:rPr>
              <a:t>و بودن نشاني از او </a:t>
            </a:r>
          </a:p>
        </p:txBody>
      </p:sp>
    </p:spTree>
  </p:cSld>
  <p:clrMapOvr>
    <a:masterClrMapping/>
  </p:clrMapOvr>
  <p:transition advClick="0" advTm="19000">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4300"/>
                                  </p:stCondLst>
                                  <p:childTnLst>
                                    <p:set>
                                      <p:cBhvr>
                                        <p:cTn id="6" dur="1" fill="hold">
                                          <p:stCondLst>
                                            <p:cond delay="0"/>
                                          </p:stCondLst>
                                        </p:cTn>
                                        <p:tgtEl>
                                          <p:spTgt spid="5"/>
                                        </p:tgtEl>
                                        <p:attrNameLst>
                                          <p:attrName>style.visibility</p:attrName>
                                        </p:attrNameLst>
                                      </p:cBhvr>
                                      <p:to>
                                        <p:strVal val="visible"/>
                                      </p:to>
                                    </p:set>
                                    <p:anim calcmode="lin" valueType="num">
                                      <p:cBhvr>
                                        <p:cTn id="7" dur="4600" fill="hold"/>
                                        <p:tgtEl>
                                          <p:spTgt spid="5"/>
                                        </p:tgtEl>
                                        <p:attrNameLst>
                                          <p:attrName>ppt_x</p:attrName>
                                        </p:attrNameLst>
                                      </p:cBhvr>
                                      <p:tavLst>
                                        <p:tav tm="0">
                                          <p:val>
                                            <p:strVal val="#ppt_x-.2"/>
                                          </p:val>
                                        </p:tav>
                                        <p:tav tm="100000">
                                          <p:val>
                                            <p:strVal val="#ppt_x"/>
                                          </p:val>
                                        </p:tav>
                                      </p:tavLst>
                                    </p:anim>
                                    <p:anim calcmode="lin" valueType="num">
                                      <p:cBhvr>
                                        <p:cTn id="8" dur="46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4600"/>
                                        <p:tgtEl>
                                          <p:spTgt spid="5"/>
                                        </p:tgtEl>
                                      </p:cBhvr>
                                    </p:animEffect>
                                  </p:childTnLst>
                                </p:cTn>
                              </p:par>
                              <p:par>
                                <p:cTn id="10" presetID="23" presetClass="entr" presetSubtype="16" fill="hold" nodeType="withEffect">
                                  <p:stCondLst>
                                    <p:cond delay="9400"/>
                                  </p:stCondLst>
                                  <p:childTnLst>
                                    <p:set>
                                      <p:cBhvr>
                                        <p:cTn id="11" dur="1" fill="hold">
                                          <p:stCondLst>
                                            <p:cond delay="0"/>
                                          </p:stCondLst>
                                        </p:cTn>
                                        <p:tgtEl>
                                          <p:spTgt spid="4"/>
                                        </p:tgtEl>
                                        <p:attrNameLst>
                                          <p:attrName>style.visibility</p:attrName>
                                        </p:attrNameLst>
                                      </p:cBhvr>
                                      <p:to>
                                        <p:strVal val="visible"/>
                                      </p:to>
                                    </p:set>
                                    <p:anim calcmode="lin" valueType="num">
                                      <p:cBhvr>
                                        <p:cTn id="12" dur="8300" fill="hold"/>
                                        <p:tgtEl>
                                          <p:spTgt spid="4"/>
                                        </p:tgtEl>
                                        <p:attrNameLst>
                                          <p:attrName>ppt_w</p:attrName>
                                        </p:attrNameLst>
                                      </p:cBhvr>
                                      <p:tavLst>
                                        <p:tav tm="0">
                                          <p:val>
                                            <p:fltVal val="0"/>
                                          </p:val>
                                        </p:tav>
                                        <p:tav tm="100000">
                                          <p:val>
                                            <p:strVal val="#ppt_w"/>
                                          </p:val>
                                        </p:tav>
                                      </p:tavLst>
                                    </p:anim>
                                    <p:anim calcmode="lin" valueType="num">
                                      <p:cBhvr>
                                        <p:cTn id="13" dur="83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7772400" cy="717550"/>
          </a:xfrm>
        </p:spPr>
        <p:txBody>
          <a:bodyPr/>
          <a:lstStyle/>
          <a:p>
            <a:pPr algn="ctr" rtl="1" eaLnBrk="1" fontAlgn="auto" hangingPunct="1">
              <a:spcAft>
                <a:spcPts val="0"/>
              </a:spcAft>
              <a:defRPr/>
            </a:pPr>
            <a:r>
              <a:rPr lang="fa-IR" dirty="0" smtClean="0">
                <a:cs typeface="B Zar" pitchFamily="10" charset="-78"/>
              </a:rPr>
              <a:t>عوامل</a:t>
            </a:r>
            <a:r>
              <a:rPr lang="en-US" dirty="0" smtClean="0">
                <a:cs typeface="B Zar" pitchFamily="10" charset="-78"/>
              </a:rPr>
              <a:t> </a:t>
            </a:r>
            <a:r>
              <a:rPr lang="fa-IR" dirty="0" smtClean="0">
                <a:cs typeface="B Zar" pitchFamily="10" charset="-78"/>
              </a:rPr>
              <a:t>فيزيکي</a:t>
            </a:r>
            <a:endParaRPr lang="en-US" dirty="0" smtClean="0">
              <a:cs typeface="B Zar" pitchFamily="10" charset="-78"/>
            </a:endParaRPr>
          </a:p>
        </p:txBody>
      </p:sp>
      <p:sp>
        <p:nvSpPr>
          <p:cNvPr id="93187" name="Rectangle 3" descr="Rectangle: Click to edit Master text styles&#10;Second level&#10;Third level&#10;Fourth level&#10;Fifth level"/>
          <p:cNvSpPr>
            <a:spLocks noGrp="1" noChangeArrowheads="1"/>
          </p:cNvSpPr>
          <p:nvPr>
            <p:ph idx="1"/>
          </p:nvPr>
        </p:nvSpPr>
        <p:spPr>
          <a:xfrm>
            <a:off x="914400" y="1447800"/>
            <a:ext cx="6229350" cy="3810000"/>
          </a:xfrm>
        </p:spPr>
        <p:txBody>
          <a:bodyPr/>
          <a:lstStyle/>
          <a:p>
            <a:pPr algn="r" rtl="1" eaLnBrk="1" hangingPunct="1"/>
            <a:r>
              <a:rPr lang="fa-IR" smtClean="0">
                <a:cs typeface="B Zar" pitchFamily="2" charset="-78"/>
              </a:rPr>
              <a:t>سروصدا</a:t>
            </a:r>
            <a:endParaRPr lang="en-US" smtClean="0">
              <a:cs typeface="B Zar" pitchFamily="2" charset="-78"/>
            </a:endParaRPr>
          </a:p>
          <a:p>
            <a:pPr algn="r" rtl="1" eaLnBrk="1" hangingPunct="1"/>
            <a:r>
              <a:rPr lang="fa-IR" smtClean="0">
                <a:cs typeface="B Zar" pitchFamily="2" charset="-78"/>
              </a:rPr>
              <a:t>ارتعاش</a:t>
            </a:r>
            <a:endParaRPr lang="en-US" smtClean="0">
              <a:cs typeface="B Zar" pitchFamily="2" charset="-78"/>
            </a:endParaRPr>
          </a:p>
          <a:p>
            <a:pPr algn="r" rtl="1" eaLnBrk="1" hangingPunct="1"/>
            <a:r>
              <a:rPr lang="fa-IR" smtClean="0">
                <a:cs typeface="B Zar" pitchFamily="2" charset="-78"/>
              </a:rPr>
              <a:t>روشنائي</a:t>
            </a:r>
            <a:endParaRPr lang="en-US" smtClean="0">
              <a:cs typeface="B Zar" pitchFamily="2" charset="-78"/>
            </a:endParaRPr>
          </a:p>
          <a:p>
            <a:pPr algn="r" rtl="1" eaLnBrk="1" hangingPunct="1"/>
            <a:r>
              <a:rPr lang="fa-IR" smtClean="0">
                <a:cs typeface="B Zar" pitchFamily="2" charset="-78"/>
              </a:rPr>
              <a:t>حرارت</a:t>
            </a:r>
            <a:r>
              <a:rPr lang="en-US" smtClean="0">
                <a:cs typeface="B Zar" pitchFamily="2" charset="-78"/>
              </a:rPr>
              <a:t> </a:t>
            </a:r>
            <a:r>
              <a:rPr lang="fa-IR" smtClean="0">
                <a:cs typeface="B Zar" pitchFamily="2" charset="-78"/>
              </a:rPr>
              <a:t>وبرودت</a:t>
            </a:r>
            <a:endParaRPr lang="en-US" smtClean="0">
              <a:cs typeface="B Zar" pitchFamily="2" charset="-78"/>
            </a:endParaRPr>
          </a:p>
          <a:p>
            <a:pPr algn="r" rtl="1" eaLnBrk="1" hangingPunct="1"/>
            <a:r>
              <a:rPr lang="fa-IR" smtClean="0">
                <a:cs typeface="B Zar" pitchFamily="2" charset="-78"/>
              </a:rPr>
              <a:t>پرتوهاي</a:t>
            </a:r>
            <a:r>
              <a:rPr lang="en-US" smtClean="0">
                <a:cs typeface="B Zar" pitchFamily="2" charset="-78"/>
              </a:rPr>
              <a:t> </a:t>
            </a:r>
            <a:r>
              <a:rPr lang="fa-IR" smtClean="0">
                <a:cs typeface="B Zar" pitchFamily="2" charset="-78"/>
              </a:rPr>
              <a:t>يونساز</a:t>
            </a:r>
            <a:r>
              <a:rPr lang="en-US" smtClean="0">
                <a:cs typeface="B Zar" pitchFamily="2" charset="-78"/>
              </a:rPr>
              <a:t> </a:t>
            </a:r>
            <a:r>
              <a:rPr lang="fa-IR" smtClean="0">
                <a:cs typeface="B Zar" pitchFamily="2" charset="-78"/>
              </a:rPr>
              <a:t>وغير</a:t>
            </a:r>
            <a:r>
              <a:rPr lang="en-US" smtClean="0">
                <a:cs typeface="B Zar" pitchFamily="2" charset="-78"/>
              </a:rPr>
              <a:t> </a:t>
            </a:r>
            <a:r>
              <a:rPr lang="fa-IR" smtClean="0">
                <a:cs typeface="B Zar" pitchFamily="2" charset="-78"/>
              </a:rPr>
              <a:t>يونساز</a:t>
            </a:r>
            <a:endParaRPr lang="en-US" smtClean="0">
              <a:cs typeface="B Zar" pitchFamily="2" charset="-78"/>
            </a:endParaRPr>
          </a:p>
          <a:p>
            <a:pPr algn="r" rtl="1" eaLnBrk="1" hangingPunct="1"/>
            <a:r>
              <a:rPr lang="fa-IR" smtClean="0">
                <a:cs typeface="B Zar" pitchFamily="2" charset="-78"/>
              </a:rPr>
              <a:t>فشار</a:t>
            </a:r>
            <a:endParaRPr lang="en-US" smtClean="0">
              <a:cs typeface="B Za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170"/>
                                        </p:tgtEl>
                                        <p:attrNameLst>
                                          <p:attrName>style.visibility</p:attrName>
                                        </p:attrNameLst>
                                      </p:cBhvr>
                                      <p:to>
                                        <p:strVal val="visible"/>
                                      </p:to>
                                    </p:set>
                                    <p:anim calcmode="discrete" valueType="clr">
                                      <p:cBhvr override="childStyle">
                                        <p:cTn id="7" dur="80"/>
                                        <p:tgtEl>
                                          <p:spTgt spid="71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0"/>
                                        </p:tgtEl>
                                        <p:attrNameLst>
                                          <p:attrName>fillcolor</p:attrName>
                                        </p:attrNameLst>
                                      </p:cBhvr>
                                      <p:tavLst>
                                        <p:tav tm="0">
                                          <p:val>
                                            <p:clrVal>
                                              <a:schemeClr val="accent2"/>
                                            </p:clrVal>
                                          </p:val>
                                        </p:tav>
                                        <p:tav tm="50000">
                                          <p:val>
                                            <p:clrVal>
                                              <a:schemeClr val="hlink"/>
                                            </p:clrVal>
                                          </p:val>
                                        </p:tav>
                                      </p:tavLst>
                                    </p:anim>
                                    <p:set>
                                      <p:cBhvr>
                                        <p:cTn id="9" dur="80"/>
                                        <p:tgtEl>
                                          <p:spTgt spid="717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3187">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31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04801"/>
            <a:ext cx="7186633" cy="1431925"/>
          </a:xfrm>
        </p:spPr>
        <p:txBody>
          <a:bodyPr/>
          <a:lstStyle/>
          <a:p>
            <a:pPr algn="r" rtl="1" eaLnBrk="1" fontAlgn="auto" hangingPunct="1">
              <a:spcAft>
                <a:spcPts val="0"/>
              </a:spcAft>
              <a:defRPr/>
            </a:pPr>
            <a:r>
              <a:rPr lang="fa-IR" dirty="0" smtClean="0">
                <a:cs typeface="B Titr" pitchFamily="2" charset="-78"/>
              </a:rPr>
              <a:t>عوامل</a:t>
            </a:r>
            <a:r>
              <a:rPr lang="en-US" dirty="0" smtClean="0">
                <a:cs typeface="B Titr" pitchFamily="2" charset="-78"/>
              </a:rPr>
              <a:t> </a:t>
            </a:r>
            <a:r>
              <a:rPr lang="fa-IR" dirty="0" smtClean="0">
                <a:cs typeface="B Titr" pitchFamily="2" charset="-78"/>
              </a:rPr>
              <a:t>شيميائي</a:t>
            </a:r>
            <a:endParaRPr lang="en-US" dirty="0" smtClean="0">
              <a:cs typeface="B Titr" pitchFamily="2" charset="-78"/>
            </a:endParaRPr>
          </a:p>
        </p:txBody>
      </p:sp>
      <p:sp>
        <p:nvSpPr>
          <p:cNvPr id="94211" name="Rectangle 3" descr="Rectangle: Click to edit Master text styles&#10;Second level&#10;Third level&#10;Fourth level&#10;Fifth level"/>
          <p:cNvSpPr>
            <a:spLocks noGrp="1" noChangeArrowheads="1"/>
          </p:cNvSpPr>
          <p:nvPr>
            <p:ph idx="1"/>
          </p:nvPr>
        </p:nvSpPr>
        <p:spPr>
          <a:xfrm>
            <a:off x="1000125" y="2057400"/>
            <a:ext cx="6643688" cy="1752600"/>
          </a:xfrm>
        </p:spPr>
        <p:txBody>
          <a:bodyPr/>
          <a:lstStyle/>
          <a:p>
            <a:pPr algn="just" rtl="1" eaLnBrk="1" hangingPunct="1">
              <a:buFont typeface="Wingdings" pitchFamily="2" charset="2"/>
              <a:buNone/>
            </a:pPr>
            <a:r>
              <a:rPr lang="fa-IR" b="1" smtClean="0">
                <a:cs typeface="B Zar" pitchFamily="2" charset="-78"/>
              </a:rPr>
              <a:t>کليه</a:t>
            </a:r>
            <a:r>
              <a:rPr lang="en-US" b="1" smtClean="0">
                <a:cs typeface="B Zar" pitchFamily="2" charset="-78"/>
              </a:rPr>
              <a:t> </a:t>
            </a:r>
            <a:r>
              <a:rPr lang="fa-IR" b="1" smtClean="0">
                <a:cs typeface="B Zar" pitchFamily="2" charset="-78"/>
              </a:rPr>
              <a:t>مواد</a:t>
            </a:r>
            <a:r>
              <a:rPr lang="en-US" b="1" smtClean="0">
                <a:cs typeface="B Zar" pitchFamily="2" charset="-78"/>
              </a:rPr>
              <a:t> </a:t>
            </a:r>
            <a:r>
              <a:rPr lang="fa-IR" b="1" smtClean="0">
                <a:cs typeface="B Zar" pitchFamily="2" charset="-78"/>
              </a:rPr>
              <a:t>اوليه</a:t>
            </a:r>
            <a:r>
              <a:rPr lang="en-US" b="1" smtClean="0">
                <a:cs typeface="B Zar" pitchFamily="2" charset="-78"/>
              </a:rPr>
              <a:t> </a:t>
            </a:r>
            <a:r>
              <a:rPr lang="fa-IR" b="1" smtClean="0">
                <a:cs typeface="B Zar" pitchFamily="2" charset="-78"/>
              </a:rPr>
              <a:t>،</a:t>
            </a:r>
            <a:r>
              <a:rPr lang="en-US" b="1" smtClean="0">
                <a:cs typeface="B Zar" pitchFamily="2" charset="-78"/>
              </a:rPr>
              <a:t> </a:t>
            </a:r>
            <a:r>
              <a:rPr lang="fa-IR" b="1" smtClean="0">
                <a:cs typeface="B Zar" pitchFamily="2" charset="-78"/>
              </a:rPr>
              <a:t>مواد</a:t>
            </a:r>
            <a:r>
              <a:rPr lang="en-US" b="1" smtClean="0">
                <a:cs typeface="B Zar" pitchFamily="2" charset="-78"/>
              </a:rPr>
              <a:t> </a:t>
            </a:r>
            <a:r>
              <a:rPr lang="fa-IR" b="1" smtClean="0">
                <a:cs typeface="B Zar" pitchFamily="2" charset="-78"/>
              </a:rPr>
              <a:t>خام</a:t>
            </a:r>
            <a:r>
              <a:rPr lang="en-US" b="1" smtClean="0">
                <a:cs typeface="B Zar" pitchFamily="2" charset="-78"/>
              </a:rPr>
              <a:t> </a:t>
            </a:r>
            <a:r>
              <a:rPr lang="fa-IR" b="1" smtClean="0">
                <a:cs typeface="B Zar" pitchFamily="2" charset="-78"/>
              </a:rPr>
              <a:t>،</a:t>
            </a:r>
            <a:r>
              <a:rPr lang="en-US" b="1" smtClean="0">
                <a:cs typeface="B Zar" pitchFamily="2" charset="-78"/>
              </a:rPr>
              <a:t> </a:t>
            </a:r>
            <a:r>
              <a:rPr lang="fa-IR" b="1" smtClean="0">
                <a:cs typeface="B Zar" pitchFamily="2" charset="-78"/>
              </a:rPr>
              <a:t>مواد</a:t>
            </a:r>
            <a:r>
              <a:rPr lang="en-US" b="1" smtClean="0">
                <a:cs typeface="B Zar" pitchFamily="2" charset="-78"/>
              </a:rPr>
              <a:t> </a:t>
            </a:r>
            <a:r>
              <a:rPr lang="fa-IR" b="1" smtClean="0">
                <a:cs typeface="B Zar" pitchFamily="2" charset="-78"/>
              </a:rPr>
              <a:t>واسطه</a:t>
            </a:r>
            <a:r>
              <a:rPr lang="en-US" b="1" smtClean="0">
                <a:cs typeface="B Zar" pitchFamily="2" charset="-78"/>
              </a:rPr>
              <a:t> </a:t>
            </a:r>
            <a:r>
              <a:rPr lang="fa-IR" b="1" smtClean="0">
                <a:cs typeface="B Zar" pitchFamily="2" charset="-78"/>
              </a:rPr>
              <a:t>و</a:t>
            </a:r>
            <a:r>
              <a:rPr lang="en-US" b="1" smtClean="0">
                <a:cs typeface="B Zar" pitchFamily="2" charset="-78"/>
              </a:rPr>
              <a:t>  </a:t>
            </a:r>
            <a:r>
              <a:rPr lang="fa-IR" b="1" smtClean="0">
                <a:cs typeface="B Zar" pitchFamily="2" charset="-78"/>
              </a:rPr>
              <a:t>فرآورده</a:t>
            </a:r>
            <a:r>
              <a:rPr lang="en-US" b="1" smtClean="0">
                <a:cs typeface="B Zar" pitchFamily="2" charset="-78"/>
              </a:rPr>
              <a:t> </a:t>
            </a:r>
            <a:r>
              <a:rPr lang="fa-IR" b="1" smtClean="0">
                <a:cs typeface="B Zar" pitchFamily="2" charset="-78"/>
              </a:rPr>
              <a:t>هاي</a:t>
            </a:r>
            <a:r>
              <a:rPr lang="en-US" b="1" smtClean="0">
                <a:cs typeface="B Zar" pitchFamily="2" charset="-78"/>
              </a:rPr>
              <a:t> </a:t>
            </a:r>
            <a:r>
              <a:rPr lang="fa-IR" b="1" smtClean="0">
                <a:cs typeface="B Zar" pitchFamily="2" charset="-78"/>
              </a:rPr>
              <a:t>اصلي</a:t>
            </a:r>
            <a:r>
              <a:rPr lang="en-US" b="1" smtClean="0">
                <a:cs typeface="B Zar" pitchFamily="2" charset="-78"/>
              </a:rPr>
              <a:t> </a:t>
            </a:r>
            <a:r>
              <a:rPr lang="fa-IR" b="1" smtClean="0">
                <a:cs typeface="B Zar" pitchFamily="2" charset="-78"/>
              </a:rPr>
              <a:t>که</a:t>
            </a:r>
            <a:r>
              <a:rPr lang="en-US" b="1" smtClean="0">
                <a:cs typeface="B Zar" pitchFamily="2" charset="-78"/>
              </a:rPr>
              <a:t> </a:t>
            </a:r>
            <a:r>
              <a:rPr lang="fa-IR" b="1" smtClean="0">
                <a:cs typeface="B Zar" pitchFamily="2" charset="-78"/>
              </a:rPr>
              <a:t>در</a:t>
            </a:r>
            <a:r>
              <a:rPr lang="en-US" b="1" smtClean="0">
                <a:cs typeface="B Zar" pitchFamily="2" charset="-78"/>
              </a:rPr>
              <a:t> </a:t>
            </a:r>
            <a:r>
              <a:rPr lang="fa-IR" b="1" smtClean="0">
                <a:cs typeface="B Zar" pitchFamily="2" charset="-78"/>
              </a:rPr>
              <a:t>صنعت</a:t>
            </a:r>
            <a:r>
              <a:rPr lang="en-US" b="1" smtClean="0">
                <a:cs typeface="B Zar" pitchFamily="2" charset="-78"/>
              </a:rPr>
              <a:t> </a:t>
            </a:r>
            <a:r>
              <a:rPr lang="fa-IR" b="1" smtClean="0">
                <a:cs typeface="B Zar" pitchFamily="2" charset="-78"/>
              </a:rPr>
              <a:t>به</a:t>
            </a:r>
            <a:r>
              <a:rPr lang="en-US" b="1" smtClean="0">
                <a:cs typeface="B Zar" pitchFamily="2" charset="-78"/>
              </a:rPr>
              <a:t> </a:t>
            </a:r>
            <a:r>
              <a:rPr lang="fa-IR" b="1" smtClean="0">
                <a:cs typeface="B Zar" pitchFamily="2" charset="-78"/>
              </a:rPr>
              <a:t>کارمي</a:t>
            </a:r>
            <a:r>
              <a:rPr lang="en-US" b="1" smtClean="0">
                <a:cs typeface="B Zar" pitchFamily="2" charset="-78"/>
              </a:rPr>
              <a:t> </a:t>
            </a:r>
            <a:r>
              <a:rPr lang="fa-IR" b="1" smtClean="0">
                <a:cs typeface="B Zar" pitchFamily="2" charset="-78"/>
              </a:rPr>
              <a:t>روند</a:t>
            </a:r>
            <a:r>
              <a:rPr lang="en-US" b="1" smtClean="0">
                <a:cs typeface="B Zar" pitchFamily="2" charset="-78"/>
              </a:rPr>
              <a:t> </a:t>
            </a:r>
            <a:r>
              <a:rPr lang="fa-IR" b="1" smtClean="0">
                <a:cs typeface="B Zar" pitchFamily="2" charset="-78"/>
              </a:rPr>
              <a:t>يا</a:t>
            </a:r>
            <a:r>
              <a:rPr lang="en-US" b="1" smtClean="0">
                <a:cs typeface="B Zar" pitchFamily="2" charset="-78"/>
              </a:rPr>
              <a:t> </a:t>
            </a:r>
            <a:r>
              <a:rPr lang="fa-IR" b="1" smtClean="0">
                <a:cs typeface="B Zar" pitchFamily="2" charset="-78"/>
              </a:rPr>
              <a:t>توليد</a:t>
            </a:r>
            <a:r>
              <a:rPr lang="en-US" b="1" smtClean="0">
                <a:cs typeface="B Zar" pitchFamily="2" charset="-78"/>
              </a:rPr>
              <a:t> </a:t>
            </a:r>
            <a:r>
              <a:rPr lang="fa-IR" b="1" smtClean="0">
                <a:cs typeface="B Zar" pitchFamily="2" charset="-78"/>
              </a:rPr>
              <a:t>مي</a:t>
            </a:r>
            <a:r>
              <a:rPr lang="en-US" b="1" smtClean="0">
                <a:cs typeface="B Zar" pitchFamily="2" charset="-78"/>
              </a:rPr>
              <a:t> </a:t>
            </a:r>
            <a:r>
              <a:rPr lang="fa-IR" b="1" smtClean="0">
                <a:cs typeface="B Zar" pitchFamily="2" charset="-78"/>
              </a:rPr>
              <a:t>شوند،مي</a:t>
            </a:r>
            <a:r>
              <a:rPr lang="en-US" b="1" smtClean="0">
                <a:cs typeface="B Zar" pitchFamily="2" charset="-78"/>
              </a:rPr>
              <a:t> </a:t>
            </a:r>
            <a:r>
              <a:rPr lang="fa-IR" b="1" smtClean="0">
                <a:cs typeface="B Zar" pitchFamily="2" charset="-78"/>
              </a:rPr>
              <a:t>باشد</a:t>
            </a:r>
            <a:r>
              <a:rPr lang="en-US" b="1" smtClean="0">
                <a:cs typeface="B Zar" pitchFamily="2" charset="-78"/>
              </a:rPr>
              <a:t> .</a:t>
            </a:r>
          </a:p>
          <a:p>
            <a:pPr eaLnBrk="1" hangingPunct="1">
              <a:buFont typeface="Wingdings" pitchFamily="2" charset="2"/>
              <a:buNone/>
            </a:pPr>
            <a:endParaRPr lang="en-US" b="1" smtClean="0">
              <a:cs typeface="B Za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242"/>
                                        </p:tgtEl>
                                        <p:attrNameLst>
                                          <p:attrName>style.visibility</p:attrName>
                                        </p:attrNameLst>
                                      </p:cBhvr>
                                      <p:to>
                                        <p:strVal val="visible"/>
                                      </p:to>
                                    </p:set>
                                    <p:anim calcmode="discrete" valueType="clr">
                                      <p:cBhvr override="childStyle">
                                        <p:cTn id="7" dur="80"/>
                                        <p:tgtEl>
                                          <p:spTgt spid="102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2"/>
                                        </p:tgtEl>
                                        <p:attrNameLst>
                                          <p:attrName>fillcolor</p:attrName>
                                        </p:attrNameLst>
                                      </p:cBhvr>
                                      <p:tavLst>
                                        <p:tav tm="0">
                                          <p:val>
                                            <p:clrVal>
                                              <a:schemeClr val="accent2"/>
                                            </p:clrVal>
                                          </p:val>
                                        </p:tav>
                                        <p:tav tm="50000">
                                          <p:val>
                                            <p:clrVal>
                                              <a:schemeClr val="hlink"/>
                                            </p:clrVal>
                                          </p:val>
                                        </p:tav>
                                      </p:tavLst>
                                    </p:anim>
                                    <p:set>
                                      <p:cBhvr>
                                        <p:cTn id="9" dur="80"/>
                                        <p:tgtEl>
                                          <p:spTgt spid="1024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20040"/>
            <a:ext cx="7239000" cy="1143000"/>
          </a:xfrm>
        </p:spPr>
        <p:txBody>
          <a:bodyPr/>
          <a:lstStyle/>
          <a:p>
            <a:pPr algn="ctr" rtl="1" eaLnBrk="1" fontAlgn="auto" hangingPunct="1">
              <a:spcAft>
                <a:spcPts val="0"/>
              </a:spcAft>
              <a:defRPr/>
            </a:pPr>
            <a:r>
              <a:rPr lang="fa-IR" dirty="0" smtClean="0">
                <a:cs typeface="B Titr" pitchFamily="2" charset="-78"/>
              </a:rPr>
              <a:t>عوامل</a:t>
            </a:r>
            <a:r>
              <a:rPr lang="ar-SA" dirty="0" smtClean="0">
                <a:cs typeface="B Titr" pitchFamily="2" charset="-78"/>
              </a:rPr>
              <a:t> ارگونومي</a:t>
            </a:r>
            <a:endParaRPr lang="en-US" dirty="0" smtClean="0">
              <a:cs typeface="B Titr" pitchFamily="2" charset="-78"/>
            </a:endParaRPr>
          </a:p>
        </p:txBody>
      </p:sp>
      <p:sp>
        <p:nvSpPr>
          <p:cNvPr id="11267" name="Rectangle 3" descr="Rectangle: Click to edit Master text styles&#10;Second level&#10;Third level&#10;Fourth level&#10;Fifth level"/>
          <p:cNvSpPr>
            <a:spLocks noGrp="1" noChangeArrowheads="1"/>
          </p:cNvSpPr>
          <p:nvPr>
            <p:ph idx="1"/>
          </p:nvPr>
        </p:nvSpPr>
        <p:spPr>
          <a:xfrm>
            <a:off x="609600" y="2057400"/>
            <a:ext cx="7550150" cy="3200400"/>
          </a:xfrm>
        </p:spPr>
        <p:txBody>
          <a:bodyPr/>
          <a:lstStyle/>
          <a:p>
            <a:pPr algn="r" rtl="1" eaLnBrk="1" hangingPunct="1"/>
            <a:r>
              <a:rPr lang="fa-IR" smtClean="0">
                <a:cs typeface="B Titr" pitchFamily="2" charset="-78"/>
              </a:rPr>
              <a:t>وضعيت</a:t>
            </a:r>
            <a:r>
              <a:rPr lang="en-US" smtClean="0">
                <a:cs typeface="B Titr" pitchFamily="2" charset="-78"/>
              </a:rPr>
              <a:t> </a:t>
            </a:r>
            <a:r>
              <a:rPr lang="fa-IR" smtClean="0">
                <a:cs typeface="B Titr" pitchFamily="2" charset="-78"/>
              </a:rPr>
              <a:t>نامطلوب</a:t>
            </a:r>
            <a:r>
              <a:rPr lang="en-US" smtClean="0">
                <a:cs typeface="B Titr" pitchFamily="2" charset="-78"/>
              </a:rPr>
              <a:t> </a:t>
            </a:r>
            <a:r>
              <a:rPr lang="fa-IR" smtClean="0">
                <a:cs typeface="B Titr" pitchFamily="2" charset="-78"/>
              </a:rPr>
              <a:t>بدن</a:t>
            </a:r>
            <a:r>
              <a:rPr lang="en-US" smtClean="0">
                <a:cs typeface="B Titr" pitchFamily="2" charset="-78"/>
              </a:rPr>
              <a:t> </a:t>
            </a:r>
            <a:r>
              <a:rPr lang="fa-IR" smtClean="0">
                <a:cs typeface="B Titr" pitchFamily="2" charset="-78"/>
              </a:rPr>
              <a:t>هنگام</a:t>
            </a:r>
            <a:r>
              <a:rPr lang="en-US" smtClean="0">
                <a:cs typeface="B Titr" pitchFamily="2" charset="-78"/>
              </a:rPr>
              <a:t> </a:t>
            </a:r>
            <a:r>
              <a:rPr lang="fa-IR" smtClean="0">
                <a:cs typeface="B Titr" pitchFamily="2" charset="-78"/>
              </a:rPr>
              <a:t>کار</a:t>
            </a:r>
            <a:endParaRPr lang="en-US" smtClean="0">
              <a:cs typeface="B Titr" pitchFamily="2" charset="-78"/>
            </a:endParaRPr>
          </a:p>
          <a:p>
            <a:pPr algn="r" rtl="1" eaLnBrk="1" hangingPunct="1">
              <a:buFont typeface="Wingdings" pitchFamily="2" charset="2"/>
              <a:buNone/>
            </a:pPr>
            <a:endParaRPr lang="en-US" smtClean="0">
              <a:cs typeface="B Titr" pitchFamily="2" charset="-78"/>
            </a:endParaRPr>
          </a:p>
          <a:p>
            <a:pPr algn="r" rtl="1" eaLnBrk="1" hangingPunct="1"/>
            <a:r>
              <a:rPr lang="fa-IR" smtClean="0">
                <a:cs typeface="B Titr" pitchFamily="2" charset="-78"/>
              </a:rPr>
              <a:t>ايستادن</a:t>
            </a:r>
            <a:r>
              <a:rPr lang="en-US" smtClean="0">
                <a:cs typeface="B Titr" pitchFamily="2" charset="-78"/>
              </a:rPr>
              <a:t> </a:t>
            </a:r>
            <a:r>
              <a:rPr lang="fa-IR" smtClean="0">
                <a:cs typeface="B Titr" pitchFamily="2" charset="-78"/>
              </a:rPr>
              <a:t>طولاني</a:t>
            </a:r>
            <a:r>
              <a:rPr lang="en-US" smtClean="0">
                <a:cs typeface="B Titr" pitchFamily="2" charset="-78"/>
              </a:rPr>
              <a:t> </a:t>
            </a:r>
            <a:r>
              <a:rPr lang="fa-IR" smtClean="0">
                <a:cs typeface="B Titr" pitchFamily="2" charset="-78"/>
              </a:rPr>
              <a:t>مدت</a:t>
            </a:r>
            <a:endParaRPr lang="en-US" smtClean="0">
              <a:cs typeface="B Titr" pitchFamily="2" charset="-78"/>
            </a:endParaRPr>
          </a:p>
          <a:p>
            <a:pPr algn="r" rtl="1" eaLnBrk="1" hangingPunct="1"/>
            <a:endParaRPr lang="en-US" smtClean="0">
              <a:cs typeface="B Titr" pitchFamily="2" charset="-78"/>
            </a:endParaRPr>
          </a:p>
          <a:p>
            <a:pPr algn="r" rtl="1" eaLnBrk="1" hangingPunct="1"/>
            <a:r>
              <a:rPr lang="fa-IR" smtClean="0">
                <a:cs typeface="B Titr" pitchFamily="2" charset="-78"/>
              </a:rPr>
              <a:t>حمل</a:t>
            </a:r>
            <a:r>
              <a:rPr lang="en-US" smtClean="0">
                <a:cs typeface="B Titr" pitchFamily="2" charset="-78"/>
              </a:rPr>
              <a:t> </a:t>
            </a:r>
            <a:r>
              <a:rPr lang="fa-IR" smtClean="0">
                <a:cs typeface="B Titr" pitchFamily="2" charset="-78"/>
              </a:rPr>
              <a:t>دستي</a:t>
            </a:r>
            <a:r>
              <a:rPr lang="en-US" smtClean="0">
                <a:cs typeface="B Titr" pitchFamily="2" charset="-78"/>
              </a:rPr>
              <a:t> </a:t>
            </a:r>
            <a:r>
              <a:rPr lang="fa-IR" smtClean="0">
                <a:cs typeface="B Titr" pitchFamily="2" charset="-78"/>
              </a:rPr>
              <a:t>بار</a:t>
            </a:r>
            <a:endParaRPr lang="en-US" smtClean="0">
              <a:cs typeface="B Tit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1266"/>
                                        </p:tgtEl>
                                        <p:attrNameLst>
                                          <p:attrName>style.visibility</p:attrName>
                                        </p:attrNameLst>
                                      </p:cBhvr>
                                      <p:to>
                                        <p:strVal val="visible"/>
                                      </p:to>
                                    </p:set>
                                    <p:anim calcmode="discrete" valueType="clr">
                                      <p:cBhvr override="childStyle">
                                        <p:cTn id="7" dur="80"/>
                                        <p:tgtEl>
                                          <p:spTgt spid="112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6"/>
                                        </p:tgtEl>
                                        <p:attrNameLst>
                                          <p:attrName>fillcolor</p:attrName>
                                        </p:attrNameLst>
                                      </p:cBhvr>
                                      <p:tavLst>
                                        <p:tav tm="0">
                                          <p:val>
                                            <p:clrVal>
                                              <a:schemeClr val="accent2"/>
                                            </p:clrVal>
                                          </p:val>
                                        </p:tav>
                                        <p:tav tm="50000">
                                          <p:val>
                                            <p:clrVal>
                                              <a:schemeClr val="hlink"/>
                                            </p:clrVal>
                                          </p:val>
                                        </p:tav>
                                      </p:tavLst>
                                    </p:anim>
                                    <p:set>
                                      <p:cBhvr>
                                        <p:cTn id="9" dur="80"/>
                                        <p:tgtEl>
                                          <p:spTgt spid="1126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14" dur="500"/>
                                        <p:tgtEl>
                                          <p:spTgt spid="1126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9" dur="500"/>
                                        <p:tgtEl>
                                          <p:spTgt spid="11267">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24"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20040"/>
            <a:ext cx="7239000" cy="1143000"/>
          </a:xfrm>
        </p:spPr>
        <p:txBody>
          <a:bodyPr/>
          <a:lstStyle/>
          <a:p>
            <a:pPr algn="ctr" rtl="1" eaLnBrk="1" fontAlgn="auto" hangingPunct="1">
              <a:spcAft>
                <a:spcPts val="0"/>
              </a:spcAft>
              <a:defRPr/>
            </a:pPr>
            <a:r>
              <a:rPr lang="fa-IR" dirty="0" smtClean="0">
                <a:cs typeface="B Titr" pitchFamily="2" charset="-78"/>
              </a:rPr>
              <a:t>عوامل</a:t>
            </a:r>
            <a:r>
              <a:rPr lang="en-US" dirty="0" smtClean="0">
                <a:cs typeface="B Titr" pitchFamily="2" charset="-78"/>
              </a:rPr>
              <a:t> </a:t>
            </a:r>
            <a:r>
              <a:rPr lang="fa-IR" dirty="0" smtClean="0">
                <a:cs typeface="B Titr" pitchFamily="2" charset="-78"/>
              </a:rPr>
              <a:t>رواني</a:t>
            </a:r>
            <a:endParaRPr lang="en-US" dirty="0" smtClean="0">
              <a:cs typeface="B Titr" pitchFamily="2" charset="-78"/>
            </a:endParaRPr>
          </a:p>
        </p:txBody>
      </p:sp>
      <p:sp>
        <p:nvSpPr>
          <p:cNvPr id="12291" name="Rectangle 3" descr="Rectangle: Click to edit Master text styles&#10;Second level&#10;Third level&#10;Fourth level&#10;Fifth level"/>
          <p:cNvSpPr>
            <a:spLocks noGrp="1" noChangeArrowheads="1"/>
          </p:cNvSpPr>
          <p:nvPr>
            <p:ph idx="1"/>
          </p:nvPr>
        </p:nvSpPr>
        <p:spPr/>
        <p:txBody>
          <a:bodyPr/>
          <a:lstStyle/>
          <a:p>
            <a:pPr algn="r" rtl="1" eaLnBrk="1" hangingPunct="1"/>
            <a:r>
              <a:rPr lang="fa-IR" b="1" smtClean="0">
                <a:cs typeface="B Zar" pitchFamily="2" charset="-78"/>
              </a:rPr>
              <a:t>شيفت</a:t>
            </a:r>
            <a:r>
              <a:rPr lang="en-US" b="1" smtClean="0">
                <a:cs typeface="B Zar" pitchFamily="2" charset="-78"/>
              </a:rPr>
              <a:t> </a:t>
            </a:r>
            <a:r>
              <a:rPr lang="fa-IR" b="1" smtClean="0">
                <a:cs typeface="B Zar" pitchFamily="2" charset="-78"/>
              </a:rPr>
              <a:t>ونوبت</a:t>
            </a:r>
            <a:r>
              <a:rPr lang="en-US" b="1" smtClean="0">
                <a:cs typeface="B Zar" pitchFamily="2" charset="-78"/>
              </a:rPr>
              <a:t> </a:t>
            </a:r>
            <a:r>
              <a:rPr lang="fa-IR" b="1" smtClean="0">
                <a:cs typeface="B Zar" pitchFamily="2" charset="-78"/>
              </a:rPr>
              <a:t>کاري</a:t>
            </a:r>
            <a:endParaRPr lang="en-US" b="1" smtClean="0">
              <a:cs typeface="B Zar" pitchFamily="2" charset="-78"/>
            </a:endParaRPr>
          </a:p>
          <a:p>
            <a:pPr algn="r" rtl="1" eaLnBrk="1" hangingPunct="1"/>
            <a:endParaRPr lang="en-US" b="1" smtClean="0">
              <a:cs typeface="B Zar" pitchFamily="2" charset="-78"/>
            </a:endParaRPr>
          </a:p>
          <a:p>
            <a:pPr algn="r" rtl="1" eaLnBrk="1" hangingPunct="1"/>
            <a:r>
              <a:rPr lang="fa-IR" b="1" smtClean="0">
                <a:cs typeface="B Zar" pitchFamily="2" charset="-78"/>
              </a:rPr>
              <a:t>ساعات</a:t>
            </a:r>
            <a:r>
              <a:rPr lang="en-US" b="1" smtClean="0">
                <a:cs typeface="B Zar" pitchFamily="2" charset="-78"/>
              </a:rPr>
              <a:t> </a:t>
            </a:r>
            <a:r>
              <a:rPr lang="fa-IR" b="1" smtClean="0">
                <a:cs typeface="B Zar" pitchFamily="2" charset="-78"/>
              </a:rPr>
              <a:t>کار</a:t>
            </a:r>
            <a:r>
              <a:rPr lang="en-US" b="1" smtClean="0">
                <a:cs typeface="B Zar" pitchFamily="2" charset="-78"/>
              </a:rPr>
              <a:t> </a:t>
            </a:r>
            <a:r>
              <a:rPr lang="fa-IR" b="1" smtClean="0">
                <a:cs typeface="B Zar" pitchFamily="2" charset="-78"/>
              </a:rPr>
              <a:t>بيش</a:t>
            </a:r>
            <a:r>
              <a:rPr lang="en-US" b="1" smtClean="0">
                <a:cs typeface="B Zar" pitchFamily="2" charset="-78"/>
              </a:rPr>
              <a:t> </a:t>
            </a:r>
            <a:r>
              <a:rPr lang="fa-IR" b="1" smtClean="0">
                <a:cs typeface="B Zar" pitchFamily="2" charset="-78"/>
              </a:rPr>
              <a:t>از</a:t>
            </a:r>
            <a:r>
              <a:rPr lang="en-US" b="1" smtClean="0">
                <a:cs typeface="B Zar" pitchFamily="2" charset="-78"/>
              </a:rPr>
              <a:t> </a:t>
            </a:r>
            <a:r>
              <a:rPr lang="fa-IR" b="1" smtClean="0">
                <a:cs typeface="B Zar" pitchFamily="2" charset="-78"/>
              </a:rPr>
              <a:t>يک</a:t>
            </a:r>
            <a:r>
              <a:rPr lang="en-US" b="1" smtClean="0">
                <a:cs typeface="B Zar" pitchFamily="2" charset="-78"/>
              </a:rPr>
              <a:t> </a:t>
            </a:r>
            <a:r>
              <a:rPr lang="fa-IR" b="1" smtClean="0">
                <a:cs typeface="B Zar" pitchFamily="2" charset="-78"/>
              </a:rPr>
              <a:t>شيفت</a:t>
            </a:r>
            <a:endParaRPr lang="en-US" b="1" smtClean="0">
              <a:cs typeface="B Zar" pitchFamily="2" charset="-78"/>
            </a:endParaRPr>
          </a:p>
          <a:p>
            <a:pPr algn="r" rtl="1" eaLnBrk="1" hangingPunct="1"/>
            <a:endParaRPr lang="en-US" b="1" smtClean="0">
              <a:cs typeface="B Zar" pitchFamily="2" charset="-78"/>
            </a:endParaRPr>
          </a:p>
          <a:p>
            <a:pPr algn="r" rtl="1" eaLnBrk="1" hangingPunct="1"/>
            <a:r>
              <a:rPr lang="fa-IR" b="1" smtClean="0">
                <a:cs typeface="B Zar" pitchFamily="2" charset="-78"/>
              </a:rPr>
              <a:t>بی علاقه بودن به کار ویکنواختی محیط کار</a:t>
            </a:r>
            <a:endParaRPr lang="en-US" b="1" smtClean="0">
              <a:cs typeface="B Zar"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291">
                                            <p:txEl>
                                              <p:pRg st="0" end="0"/>
                                            </p:txEl>
                                          </p:spTgt>
                                        </p:tgtEl>
                                        <p:attrNameLst>
                                          <p:attrName>style.visibility</p:attrName>
                                        </p:attrNameLst>
                                      </p:cBhvr>
                                      <p:to>
                                        <p:strVal val="visible"/>
                                      </p:to>
                                    </p:set>
                                    <p:anim calcmode="discrete" valueType="clr">
                                      <p:cBhvr override="childStyle">
                                        <p:cTn id="12" dur="80"/>
                                        <p:tgtEl>
                                          <p:spTgt spid="122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29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2291">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2291">
                                            <p:txEl>
                                              <p:pRg st="2" end="2"/>
                                            </p:txEl>
                                          </p:spTgt>
                                        </p:tgtEl>
                                        <p:attrNameLst>
                                          <p:attrName>style.visibility</p:attrName>
                                        </p:attrNameLst>
                                      </p:cBhvr>
                                      <p:to>
                                        <p:strVal val="visible"/>
                                      </p:to>
                                    </p:set>
                                    <p:anim calcmode="discrete" valueType="clr">
                                      <p:cBhvr override="childStyle">
                                        <p:cTn id="19" dur="80"/>
                                        <p:tgtEl>
                                          <p:spTgt spid="1229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291">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12291">
                                            <p:txEl>
                                              <p:pRg st="2" end="2"/>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2291">
                                            <p:txEl>
                                              <p:pRg st="4" end="4"/>
                                            </p:txEl>
                                          </p:spTgt>
                                        </p:tgtEl>
                                        <p:attrNameLst>
                                          <p:attrName>style.visibility</p:attrName>
                                        </p:attrNameLst>
                                      </p:cBhvr>
                                      <p:to>
                                        <p:strVal val="visible"/>
                                      </p:to>
                                    </p:set>
                                    <p:anim calcmode="discrete" valueType="clr">
                                      <p:cBhvr override="childStyle">
                                        <p:cTn id="26" dur="80"/>
                                        <p:tgtEl>
                                          <p:spTgt spid="1229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2291">
                                            <p:txEl>
                                              <p:pRg st="4" end="4"/>
                                            </p:txEl>
                                          </p:spTgt>
                                        </p:tgtEl>
                                        <p:attrNameLst>
                                          <p:attrName>fillcolor</p:attrName>
                                        </p:attrNameLst>
                                      </p:cBhvr>
                                      <p:tavLst>
                                        <p:tav tm="0">
                                          <p:val>
                                            <p:clrVal>
                                              <a:schemeClr val="accent2"/>
                                            </p:clrVal>
                                          </p:val>
                                        </p:tav>
                                        <p:tav tm="50000">
                                          <p:val>
                                            <p:clrVal>
                                              <a:schemeClr val="hlink"/>
                                            </p:clrVal>
                                          </p:val>
                                        </p:tav>
                                      </p:tavLst>
                                    </p:anim>
                                    <p:set>
                                      <p:cBhvr>
                                        <p:cTn id="28" dur="80"/>
                                        <p:tgtEl>
                                          <p:spTgt spid="1229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Flow</Template>
  <TotalTime>554</TotalTime>
  <Words>2681</Words>
  <Application>Microsoft Office PowerPoint</Application>
  <PresentationFormat>On-screen Show (4:3)</PresentationFormat>
  <Paragraphs>232</Paragraphs>
  <Slides>54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Opulent</vt:lpstr>
      <vt:lpstr>Slide</vt:lpstr>
      <vt:lpstr>بسم الله الرحمن الرحیم</vt:lpstr>
      <vt:lpstr>شناسایی ، ارزیابی و کنترل عوامل زیان آور محیط کار</vt:lpstr>
      <vt:lpstr>اهداف بهداشت حرفه اي</vt:lpstr>
      <vt:lpstr>برنامه هاي بهداشت حرفه اي</vt:lpstr>
      <vt:lpstr>عوامل زيان آور محيط کار</vt:lpstr>
      <vt:lpstr>عوامل فيزيکي</vt:lpstr>
      <vt:lpstr>عوامل شيميائي</vt:lpstr>
      <vt:lpstr>عوامل ارگونومي</vt:lpstr>
      <vt:lpstr>عوامل رواني</vt:lpstr>
      <vt:lpstr>عوامل بيولو‍‍ژيکي</vt:lpstr>
      <vt:lpstr>اصول بهداشت حرفه اي</vt:lpstr>
      <vt:lpstr>اصول بهداشت حرفه اي</vt:lpstr>
      <vt:lpstr>اصول بهداشت حرفه اي</vt:lpstr>
      <vt:lpstr>شناسايي خطرات</vt:lpstr>
      <vt:lpstr>اندازه گيري عوامل زیان آور</vt:lpstr>
      <vt:lpstr>وسایل اندازه گیری عوامل زیان آور محیط کار </vt:lpstr>
      <vt:lpstr>ارزشيابي</vt:lpstr>
      <vt:lpstr>خطر داراي چه ماهيتي است؟</vt:lpstr>
      <vt:lpstr>شدت مواجهه چقدر است؟</vt:lpstr>
      <vt:lpstr>طول مدت مواجهه چقدر است؟</vt:lpstr>
      <vt:lpstr>راه ورود يا مواجهه با عامل زيان آور چيست؟</vt:lpstr>
      <vt:lpstr>حساسيت هاي فردي افراد در معرض چيست؟</vt:lpstr>
      <vt:lpstr>كنترل</vt:lpstr>
      <vt:lpstr>مهمترين اقدامات كنترلي </vt:lpstr>
      <vt:lpstr>كنترل مخاطرات</vt:lpstr>
      <vt:lpstr>كنترل در منبع</vt:lpstr>
      <vt:lpstr>كنترل در مسير</vt:lpstr>
      <vt:lpstr>كنترل هاي فردي</vt:lpstr>
      <vt:lpstr>قواعد کلی ارزیابی عوامل زیان آور فیزیکی محیط کار</vt:lpstr>
      <vt:lpstr>قواعد کلی ارزیابی عوامل زیان آور فیزیکی محیط کار</vt:lpstr>
      <vt:lpstr>قواعد کلی ارزیابی عوامل زیان آور فیزیکی محیط کار</vt:lpstr>
      <vt:lpstr>اصول کلي شناسايي عوامل شيميايي زيان‌آور</vt:lpstr>
      <vt:lpstr>اصول کلي شناسايي عوامل شيميايي زيان‌آور</vt:lpstr>
      <vt:lpstr>اصول کلي شناسايي عوامل شيميايي زيان‌آور</vt:lpstr>
      <vt:lpstr>راههاي پيشگيري و كنترل عوامل شیمیایی در محيط كار </vt:lpstr>
      <vt:lpstr>بيماريهاي ناشي از عوامل بیولوژیک محيط كار</vt:lpstr>
      <vt:lpstr>كنترل و پيشگيري </vt:lpstr>
      <vt:lpstr>   اهداف ارگونومی بهبود کيفيت زندگی انسان </vt:lpstr>
      <vt:lpstr>عوامل زيان‌آور ارگونومی</vt:lpstr>
      <vt:lpstr>بخش هایی از دستگاه اسکلتی – عضلانی که به آسیب دچار    می شوند.</vt:lpstr>
      <vt:lpstr>عوامل زيان‌آور ارگونومی</vt:lpstr>
      <vt:lpstr>روش  RULA :</vt:lpstr>
      <vt:lpstr>روش  RULA :</vt:lpstr>
      <vt:lpstr>روش كار :</vt:lpstr>
      <vt:lpstr>روش كار :</vt:lpstr>
      <vt:lpstr>PowerPoint Presentation</vt:lpstr>
      <vt:lpstr>PowerPoint Presentation</vt:lpstr>
      <vt:lpstr>روش كار :</vt:lpstr>
      <vt:lpstr>PowerPoint Presentation</vt:lpstr>
      <vt:lpstr>PowerPoint Presentation</vt:lpstr>
      <vt:lpstr>روش كار :</vt:lpstr>
      <vt:lpstr>PowerPoint Presentation</vt:lpstr>
      <vt:lpstr>روش كار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ارزیابی عوامل زیان آور محیط کار</dc:title>
  <dc:creator>Amar</dc:creator>
  <cp:lastModifiedBy>herfe1</cp:lastModifiedBy>
  <cp:revision>114</cp:revision>
  <dcterms:created xsi:type="dcterms:W3CDTF">2010-11-23T05:52:26Z</dcterms:created>
  <dcterms:modified xsi:type="dcterms:W3CDTF">2023-04-26T10:33:27Z</dcterms:modified>
</cp:coreProperties>
</file>